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317" r:id="rId4"/>
    <p:sldId id="261" r:id="rId5"/>
    <p:sldId id="332" r:id="rId6"/>
    <p:sldId id="297" r:id="rId7"/>
    <p:sldId id="325" r:id="rId8"/>
    <p:sldId id="299" r:id="rId9"/>
    <p:sldId id="282" r:id="rId10"/>
    <p:sldId id="327" r:id="rId11"/>
    <p:sldId id="322" r:id="rId12"/>
    <p:sldId id="321" r:id="rId13"/>
    <p:sldId id="323" r:id="rId14"/>
    <p:sldId id="316" r:id="rId15"/>
    <p:sldId id="295" r:id="rId16"/>
    <p:sldId id="296" r:id="rId17"/>
    <p:sldId id="320" r:id="rId18"/>
    <p:sldId id="263" r:id="rId19"/>
    <p:sldId id="267" r:id="rId20"/>
    <p:sldId id="300" r:id="rId21"/>
    <p:sldId id="269" r:id="rId22"/>
    <p:sldId id="301" r:id="rId23"/>
    <p:sldId id="318" r:id="rId24"/>
    <p:sldId id="315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40" r:id="rId33"/>
    <p:sldId id="309" r:id="rId34"/>
    <p:sldId id="310" r:id="rId35"/>
    <p:sldId id="311" r:id="rId36"/>
    <p:sldId id="312" r:id="rId37"/>
    <p:sldId id="328" r:id="rId38"/>
    <p:sldId id="319" r:id="rId39"/>
    <p:sldId id="313" r:id="rId40"/>
    <p:sldId id="314" r:id="rId41"/>
    <p:sldId id="329" r:id="rId42"/>
    <p:sldId id="331" r:id="rId43"/>
    <p:sldId id="337" r:id="rId44"/>
    <p:sldId id="336" r:id="rId45"/>
    <p:sldId id="334" r:id="rId46"/>
    <p:sldId id="338" r:id="rId47"/>
    <p:sldId id="264" r:id="rId4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DB9CA"/>
    <a:srgbClr val="FF5050"/>
    <a:srgbClr val="003777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6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5ACC-964E-489C-9333-43F8C352D4E8}" type="datetimeFigureOut">
              <a:rPr lang="ko-KR" altLang="en-US" smtClean="0"/>
              <a:pPr/>
              <a:t>2022. 2. 11.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316D-5E2C-40C0-96C4-8DDB75142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67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43C7E-0FA8-48E3-9E08-467E6449B2DE}" type="datetimeFigureOut">
              <a:rPr lang="ko-KR" altLang="en-US" smtClean="0"/>
              <a:pPr/>
              <a:t>2022. 2. 11.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18F0D-8A39-4223-915A-8B7250FB7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8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18F0D-8A39-4223-915A-8B7250FB741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9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>
            <a:normAutofit/>
          </a:bodyPr>
          <a:lstStyle>
            <a:lvl1pPr algn="ctr">
              <a:defRPr sz="487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pPr/>
              <a:t>2/11/22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2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1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0362"/>
            <a:ext cx="2135981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0363"/>
            <a:ext cx="6284119" cy="5811837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66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93" y="1204685"/>
            <a:ext cx="9039677" cy="49722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1693" y="295049"/>
            <a:ext cx="7356021" cy="69192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85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93" y="1204685"/>
            <a:ext cx="9039677" cy="49722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1693" y="295049"/>
            <a:ext cx="7356021" cy="69192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34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93" y="1204685"/>
            <a:ext cx="9039677" cy="49722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1693" y="295049"/>
            <a:ext cx="7356021" cy="69192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7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93" y="1204685"/>
            <a:ext cx="9039677" cy="49722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1693" y="295049"/>
            <a:ext cx="7356021" cy="69192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41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93" y="1204685"/>
            <a:ext cx="9039677" cy="49722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1693" y="295049"/>
            <a:ext cx="7356021" cy="691922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4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66" y="365760"/>
            <a:ext cx="6442797" cy="64865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9803" y="985838"/>
            <a:ext cx="923394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465102" y="985838"/>
            <a:ext cx="206864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12423"/>
            <a:ext cx="8543925" cy="2851208"/>
          </a:xfrm>
        </p:spPr>
        <p:txBody>
          <a:bodyPr anchor="b">
            <a:normAutofit/>
          </a:bodyPr>
          <a:lstStyle>
            <a:lvl1pPr>
              <a:defRPr sz="4875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52634"/>
            <a:ext cx="8543925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4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1"/>
            <a:ext cx="4210050" cy="4351337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1"/>
            <a:ext cx="4210050" cy="4351337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5" y="1681851"/>
            <a:ext cx="4189413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5" y="2507551"/>
            <a:ext cx="4189413" cy="368052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7551"/>
            <a:ext cx="4210051" cy="368052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7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1"/>
            <a:ext cx="3194685" cy="1600197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399"/>
            <a:ext cx="3194685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8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0"/>
            <a:ext cx="3194685" cy="1600200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400"/>
            <a:ext cx="3194685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3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6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828801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fld id="{5586B75A-687E-405C-8A0B-8D00578BA2C3}" type="datetime1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7BEB2A39-0E6F-4971-915D-77EE3CD051C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4800" y="0"/>
            <a:ext cx="178676" cy="3048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4800" y="304800"/>
            <a:ext cx="178675" cy="696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9"/>
          <p:cNvCxnSpPr/>
          <p:nvPr/>
        </p:nvCxnSpPr>
        <p:spPr>
          <a:xfrm>
            <a:off x="26773" y="6428424"/>
            <a:ext cx="98792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3475" y="6485984"/>
            <a:ext cx="9422525" cy="338540"/>
          </a:xfrm>
          <a:prstGeom prst="rect">
            <a:avLst/>
          </a:prstGeom>
          <a:noFill/>
        </p:spPr>
        <p:txBody>
          <a:bodyPr wrap="square" lIns="121906" tIns="60953" rIns="121906" bIns="60953" rtlCol="0">
            <a:spAutoFit/>
          </a:bodyPr>
          <a:lstStyle>
            <a:defPPr>
              <a:defRPr lang="ko-KR"/>
            </a:defPPr>
            <a:lvl1pPr algn="r">
              <a:defRPr sz="1700" b="1"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ko-KR" altLang="en-US" sz="1400">
                <a:solidFill>
                  <a:schemeClr val="tx1"/>
                </a:solidFill>
                <a:latin typeface="+mj-ea"/>
                <a:ea typeface="+mj-ea"/>
              </a:rPr>
              <a:t>쿼드콥터 경진대회</a:t>
            </a:r>
            <a:r>
              <a:rPr lang="ko-KR" altLang="en-US" sz="1400" baseline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baseline="0">
                <a:solidFill>
                  <a:schemeClr val="tx1"/>
                </a:solidFill>
                <a:latin typeface="+mj-ea"/>
                <a:ea typeface="+mj-ea"/>
              </a:rPr>
              <a:t>- 2015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부제목 4"/>
          <p:cNvSpPr txBox="1">
            <a:spLocks/>
          </p:cNvSpPr>
          <p:nvPr/>
        </p:nvSpPr>
        <p:spPr>
          <a:xfrm>
            <a:off x="483474" y="6538840"/>
            <a:ext cx="2792410" cy="24427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003777"/>
                </a:solidFill>
                <a:latin typeface="+mj-ea"/>
                <a:ea typeface="+mj-ea"/>
              </a:rPr>
              <a:t>연세대학교 전기전자공학부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20000" r="17157" b="23252"/>
          <a:stretch/>
        </p:blipFill>
        <p:spPr>
          <a:xfrm>
            <a:off x="158572" y="6462164"/>
            <a:ext cx="324902" cy="331552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2990355" y="64325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B2A39-0E6F-4971-915D-77EE3CD051C3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/36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26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88" r:id="rId13"/>
    <p:sldLayoutId id="2147483701" r:id="rId14"/>
    <p:sldLayoutId id="2147483719" r:id="rId15"/>
    <p:sldLayoutId id="2147483763" r:id="rId16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ive\Lab\Drone\drone_phone.mp4" TargetMode="External"/><Relationship Id="rId1" Type="http://schemas.microsoft.com/office/2007/relationships/media" Target="file:///D:\Drive\Lab\Drone\drone_phone.mp4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ive\Lab\Drone\drone_matlab.mp4" TargetMode="External"/><Relationship Id="rId1" Type="http://schemas.microsoft.com/office/2007/relationships/media" Target="file:///D:\Drive\Lab\Drone\drone_matlab.mp4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ive\Lab\Drone\stadium.wmv" TargetMode="External"/><Relationship Id="rId1" Type="http://schemas.microsoft.com/office/2007/relationships/media" Target="file:///D:\Drive\Lab\Drone\stadium.wmv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033840"/>
            <a:ext cx="7429500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dirty="0">
                <a:latin typeface="+mj-ea"/>
              </a:rPr>
              <a:t>연세대 전기전자 </a:t>
            </a:r>
            <a:r>
              <a:rPr lang="en-US" altLang="ko-KR" sz="4400" b="1" dirty="0">
                <a:latin typeface="+mj-ea"/>
              </a:rPr>
              <a:t>1</a:t>
            </a:r>
            <a:r>
              <a:rPr lang="ko-KR" altLang="en-US" sz="4400" b="1" dirty="0">
                <a:latin typeface="+mj-ea"/>
              </a:rPr>
              <a:t>학년</a:t>
            </a:r>
            <a:br>
              <a:rPr lang="en-US" altLang="ko-KR" sz="4400" b="1" dirty="0">
                <a:latin typeface="+mj-ea"/>
              </a:rPr>
            </a:br>
            <a:r>
              <a:rPr lang="ko-KR" altLang="en-US" sz="4400" b="1" dirty="0">
                <a:latin typeface="+mj-ea"/>
              </a:rPr>
              <a:t>창의 경진대회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226524" y="3726039"/>
            <a:ext cx="5423528" cy="936113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solidFill>
                  <a:srgbClr val="003777"/>
                </a:solidFill>
                <a:latin typeface="+mj-ea"/>
                <a:ea typeface="+mj-ea"/>
              </a:rPr>
              <a:t>쿼드콥터</a:t>
            </a:r>
            <a:r>
              <a:rPr lang="ko-KR" altLang="en-US" sz="3600" b="1" dirty="0">
                <a:solidFill>
                  <a:srgbClr val="003777"/>
                </a:solidFill>
                <a:latin typeface="+mj-ea"/>
                <a:ea typeface="+mj-ea"/>
              </a:rPr>
              <a:t> 기술 설명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518079" y="5125787"/>
            <a:ext cx="2895600" cy="747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2015. 6. 18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77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" y="1091903"/>
            <a:ext cx="3761118" cy="5014824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경기장 설치 예정 위치 </a:t>
            </a: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6" name="타원 21"/>
          <p:cNvSpPr/>
          <p:nvPr/>
        </p:nvSpPr>
        <p:spPr>
          <a:xfrm>
            <a:off x="1909072" y="3051755"/>
            <a:ext cx="471813" cy="476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1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9" name="타원 21"/>
          <p:cNvSpPr/>
          <p:nvPr/>
        </p:nvSpPr>
        <p:spPr>
          <a:xfrm>
            <a:off x="3090896" y="3051755"/>
            <a:ext cx="512205" cy="476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2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4994693" y="2199735"/>
            <a:ext cx="4528869" cy="3814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ko-KR" altLang="en-US" sz="2400" b="1" dirty="0">
                <a:latin typeface="+mj-ea"/>
              </a:rPr>
              <a:t>책상 설치 위치</a:t>
            </a: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r>
              <a:rPr lang="ko-KR" altLang="en-US" sz="2400" b="1" dirty="0">
                <a:latin typeface="+mj-ea"/>
              </a:rPr>
              <a:t>경기장 설치 위치</a:t>
            </a:r>
            <a:endParaRPr lang="en-US" altLang="ko-KR" sz="2400" b="1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121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/>
          <p:cNvSpPr txBox="1">
            <a:spLocks/>
          </p:cNvSpPr>
          <p:nvPr/>
        </p:nvSpPr>
        <p:spPr>
          <a:xfrm>
            <a:off x="576952" y="1297737"/>
            <a:ext cx="4614317" cy="497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j-ea"/>
                <a:ea typeface="+mj-ea"/>
              </a:rPr>
              <a:t>물건 옮기기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pPr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pPr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편대 비행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그림 그리기</a:t>
            </a:r>
            <a:endParaRPr lang="en-US" altLang="ko-KR" sz="2400" dirty="0"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07404" y="2199688"/>
            <a:ext cx="0" cy="1239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자유 주제 </a:t>
            </a:r>
            <a:r>
              <a:rPr lang="en-US" altLang="ko-KR" b="1" dirty="0">
                <a:latin typeface="+mj-ea"/>
              </a:rPr>
              <a:t>(</a:t>
            </a:r>
            <a:r>
              <a:rPr lang="ko-KR" altLang="en-US" b="1" dirty="0">
                <a:latin typeface="+mj-ea"/>
              </a:rPr>
              <a:t>예</a:t>
            </a:r>
            <a:r>
              <a:rPr lang="en-US" altLang="ko-KR" b="1" dirty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94934" y="1718878"/>
            <a:ext cx="2024941" cy="118381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648269" y="3429105"/>
            <a:ext cx="315666" cy="30232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3" name="Freeform 6"/>
          <p:cNvSpPr/>
          <p:nvPr/>
        </p:nvSpPr>
        <p:spPr>
          <a:xfrm>
            <a:off x="1915082" y="3080389"/>
            <a:ext cx="1053490" cy="402608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6405" y="2757223"/>
            <a:ext cx="646331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물건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적재</a:t>
            </a:r>
          </a:p>
        </p:txBody>
      </p:sp>
      <p:sp>
        <p:nvSpPr>
          <p:cNvPr id="15" name="아래쪽 화살표 13"/>
          <p:cNvSpPr/>
          <p:nvPr/>
        </p:nvSpPr>
        <p:spPr>
          <a:xfrm rot="16200000">
            <a:off x="5084187" y="24919"/>
            <a:ext cx="242047" cy="43241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1769" y="1463585"/>
            <a:ext cx="854498" cy="27606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86122" y="2298084"/>
            <a:ext cx="150972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물건 전달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3584" y="3831713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높이 변화를 통해</a:t>
            </a:r>
            <a:br>
              <a:rPr lang="en-US" altLang="ko-KR" dirty="0"/>
            </a:br>
            <a:r>
              <a:rPr lang="ko-KR" altLang="en-US" dirty="0"/>
              <a:t>적재 발생 감지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53099" y="5206234"/>
            <a:ext cx="1388990" cy="812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988199" y="5206234"/>
            <a:ext cx="1388990" cy="8120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461399" y="5206234"/>
            <a:ext cx="1388990" cy="81202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522420" y="4018209"/>
            <a:ext cx="1198174" cy="1215726"/>
            <a:chOff x="3561681" y="3836084"/>
            <a:chExt cx="1531780" cy="1554218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4418" t="6649" r="68529" b="59420"/>
            <a:stretch>
              <a:fillRect/>
            </a:stretch>
          </p:blipFill>
          <p:spPr bwMode="auto">
            <a:xfrm>
              <a:off x="3561681" y="3836084"/>
              <a:ext cx="1320800" cy="1538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88600" t="7712" b="59556"/>
            <a:stretch>
              <a:fillRect/>
            </a:stretch>
          </p:blipFill>
          <p:spPr bwMode="auto">
            <a:xfrm>
              <a:off x="4638543" y="4177452"/>
              <a:ext cx="454918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그룹 25"/>
          <p:cNvGrpSpPr/>
          <p:nvPr/>
        </p:nvGrpSpPr>
        <p:grpSpPr>
          <a:xfrm>
            <a:off x="5003490" y="4018209"/>
            <a:ext cx="1198174" cy="1215726"/>
            <a:chOff x="3561681" y="3836084"/>
            <a:chExt cx="1531780" cy="1554218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4418" t="6649" r="68529" b="59420"/>
            <a:stretch>
              <a:fillRect/>
            </a:stretch>
          </p:blipFill>
          <p:spPr bwMode="auto">
            <a:xfrm>
              <a:off x="3561681" y="3836084"/>
              <a:ext cx="1320800" cy="1538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88600" t="7712" b="59556"/>
            <a:stretch>
              <a:fillRect/>
            </a:stretch>
          </p:blipFill>
          <p:spPr bwMode="auto">
            <a:xfrm>
              <a:off x="4638543" y="4177452"/>
              <a:ext cx="454918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그룹 28"/>
          <p:cNvGrpSpPr/>
          <p:nvPr/>
        </p:nvGrpSpPr>
        <p:grpSpPr>
          <a:xfrm>
            <a:off x="6497440" y="4018209"/>
            <a:ext cx="1198174" cy="1215726"/>
            <a:chOff x="3561681" y="3836084"/>
            <a:chExt cx="1531780" cy="1554218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4418" t="6649" r="68529" b="59420"/>
            <a:stretch>
              <a:fillRect/>
            </a:stretch>
          </p:blipFill>
          <p:spPr bwMode="auto">
            <a:xfrm>
              <a:off x="3561681" y="3836084"/>
              <a:ext cx="1320800" cy="1538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88600" t="7712" b="59556"/>
            <a:stretch>
              <a:fillRect/>
            </a:stretch>
          </p:blipFill>
          <p:spPr bwMode="auto">
            <a:xfrm>
              <a:off x="4638543" y="4177452"/>
              <a:ext cx="454918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2354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안전 규정</a:t>
            </a: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68620" y="136710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j-ea"/>
              </a:rPr>
              <a:t>1) </a:t>
            </a:r>
            <a:r>
              <a:rPr lang="ko-KR" altLang="en-US" sz="2400" b="1" dirty="0">
                <a:latin typeface="+mj-ea"/>
              </a:rPr>
              <a:t>테스트 환경 준수 </a:t>
            </a: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850005" y="2021772"/>
            <a:ext cx="7287987" cy="149926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실내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바람 영향 없는 곳에서 진행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>
                <a:latin typeface="+mj-ea"/>
                <a:ea typeface="+mj-ea"/>
              </a:rPr>
              <a:t>주변 장애물과의 충분한 안전 거리 확보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>
                <a:latin typeface="+mj-ea"/>
                <a:ea typeface="+mj-ea"/>
              </a:rPr>
              <a:t>바닥이 무늬가 없는 곳에서 실험하지 말 것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제목 2"/>
          <p:cNvSpPr txBox="1">
            <a:spLocks/>
          </p:cNvSpPr>
          <p:nvPr/>
        </p:nvSpPr>
        <p:spPr>
          <a:xfrm>
            <a:off x="468620" y="3589779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j-ea"/>
              </a:rPr>
              <a:t>2)</a:t>
            </a:r>
            <a:r>
              <a:rPr lang="ko-KR" altLang="en-US" sz="2400" b="1" dirty="0">
                <a:latin typeface="+mj-ea"/>
              </a:rPr>
              <a:t> 안전 수칙 숙지</a:t>
            </a:r>
          </a:p>
        </p:txBody>
      </p:sp>
      <p:sp>
        <p:nvSpPr>
          <p:cNvPr id="14" name="내용 개체 틀 1"/>
          <p:cNvSpPr txBox="1">
            <a:spLocks/>
          </p:cNvSpPr>
          <p:nvPr/>
        </p:nvSpPr>
        <p:spPr>
          <a:xfrm>
            <a:off x="850005" y="4366952"/>
            <a:ext cx="5512695" cy="181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185738" indent="-185738" defTabSz="742950">
              <a:lnSpc>
                <a:spcPct val="150000"/>
              </a:lnSpc>
              <a:spcBef>
                <a:spcPts val="813"/>
              </a:spcBef>
              <a:buFont typeface="Wingdings 2" pitchFamily="18" charset="2"/>
              <a:buChar char=""/>
            </a:pPr>
            <a:r>
              <a:rPr lang="ko-KR" altLang="en-US" sz="2000" dirty="0" err="1">
                <a:latin typeface="+mj-ea"/>
              </a:rPr>
              <a:t>쿼드콥터</a:t>
            </a:r>
            <a:r>
              <a:rPr lang="ko-KR" altLang="en-US" sz="2000" dirty="0">
                <a:latin typeface="+mj-ea"/>
              </a:rPr>
              <a:t> 날개로 인한 부상에 주의</a:t>
            </a:r>
            <a:endParaRPr lang="en-US" altLang="ko-KR" sz="2000" dirty="0">
              <a:latin typeface="+mj-ea"/>
            </a:endParaRPr>
          </a:p>
          <a:p>
            <a:pPr marL="185738" indent="-185738" defTabSz="742950">
              <a:lnSpc>
                <a:spcPct val="150000"/>
              </a:lnSpc>
              <a:spcBef>
                <a:spcPts val="813"/>
              </a:spcBef>
              <a:buFont typeface="Wingdings 2" pitchFamily="18" charset="2"/>
              <a:buChar char=""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쿼드콥터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보호대를 꼭 사용 착용하고 비행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185738" marR="0" lvl="0" indent="-185738" algn="l" defTabSz="742950" rtl="0" eaLnBrk="1" fontAlgn="auto" latinLnBrk="1" hangingPunct="1">
              <a:lnSpc>
                <a:spcPct val="15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쿼드콥터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고장 시 바로 연락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185738" marR="0" lvl="0" indent="-185738" algn="l" defTabSz="742950" rtl="0" eaLnBrk="1" fontAlgn="auto" latinLnBrk="1" hangingPunct="1">
              <a:lnSpc>
                <a:spcPct val="15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lang="ko-KR" altLang="en-US" sz="2000" noProof="0" dirty="0">
                <a:latin typeface="+mj-ea"/>
                <a:ea typeface="+mj-ea"/>
              </a:rPr>
              <a:t>부주의로 인한 상해에 주의</a:t>
            </a:r>
            <a:r>
              <a:rPr lang="en-US" altLang="ko-KR" sz="2000" noProof="0" dirty="0">
                <a:latin typeface="+mj-ea"/>
                <a:ea typeface="+mj-ea"/>
              </a:rPr>
              <a:t>, </a:t>
            </a:r>
            <a:r>
              <a:rPr lang="ko-KR" altLang="en-US" sz="2000" noProof="0" dirty="0">
                <a:latin typeface="+mj-ea"/>
                <a:ea typeface="+mj-ea"/>
              </a:rPr>
              <a:t>보험이 되지 않음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6498979" y="1164618"/>
            <a:ext cx="3130767" cy="281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7746" y="4116184"/>
            <a:ext cx="3136901" cy="206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46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대회 일정</a:t>
            </a: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68620" y="1341222"/>
            <a:ext cx="7210722" cy="4830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ko-KR" altLang="en-US" sz="2400" b="1" dirty="0">
                <a:latin typeface="+mj-ea"/>
              </a:rPr>
              <a:t>대회 소개    </a:t>
            </a:r>
            <a:r>
              <a:rPr lang="en-US" altLang="ko-KR" sz="2400" b="1" dirty="0">
                <a:latin typeface="+mj-ea"/>
              </a:rPr>
              <a:t>( 6 / 18 ) </a:t>
            </a:r>
          </a:p>
          <a:p>
            <a:r>
              <a:rPr lang="en-US" altLang="ko-KR" sz="2400" b="1" dirty="0">
                <a:latin typeface="+mj-ea"/>
              </a:rPr>
              <a:t>    </a:t>
            </a:r>
            <a:r>
              <a:rPr lang="en-US" altLang="ko-KR" sz="2400" dirty="0">
                <a:latin typeface="+mj-ea"/>
              </a:rPr>
              <a:t>: </a:t>
            </a:r>
            <a:r>
              <a:rPr lang="ko-KR" altLang="en-US" sz="2400" dirty="0">
                <a:latin typeface="+mj-ea"/>
              </a:rPr>
              <a:t>대회 소개와 기본적인 기술 설명</a:t>
            </a:r>
            <a:r>
              <a:rPr lang="en-US" altLang="ko-KR" sz="2400" dirty="0">
                <a:latin typeface="+mj-ea"/>
              </a:rPr>
              <a:t> </a:t>
            </a: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Font typeface="+mj-lt"/>
              <a:buAutoNum type="arabicParenR" startAt="2"/>
            </a:pPr>
            <a:r>
              <a:rPr lang="ko-KR" altLang="en-US" sz="2400" b="1" dirty="0">
                <a:latin typeface="+mj-ea"/>
              </a:rPr>
              <a:t>기술 미팅    </a:t>
            </a:r>
            <a:r>
              <a:rPr lang="en-US" altLang="ko-KR" sz="2400" b="1" dirty="0">
                <a:latin typeface="+mj-ea"/>
              </a:rPr>
              <a:t>( 7 / 06 )</a:t>
            </a:r>
          </a:p>
          <a:p>
            <a:r>
              <a:rPr lang="en-US" altLang="ko-KR" sz="2400" b="1" dirty="0">
                <a:latin typeface="+mj-ea"/>
              </a:rPr>
              <a:t>    </a:t>
            </a:r>
            <a:r>
              <a:rPr lang="en-US" altLang="ko-KR" sz="2400" dirty="0">
                <a:latin typeface="+mj-ea"/>
              </a:rPr>
              <a:t>: </a:t>
            </a:r>
            <a:r>
              <a:rPr lang="ko-KR" altLang="en-US" sz="2400" dirty="0">
                <a:latin typeface="+mj-ea"/>
              </a:rPr>
              <a:t>참가자들의 기술적인 어려움 해결 및 보충 </a:t>
            </a:r>
            <a:endParaRPr lang="en-US" altLang="ko-KR" sz="2400" dirty="0">
              <a:latin typeface="+mj-ea"/>
            </a:endParaRPr>
          </a:p>
          <a:p>
            <a:pPr marL="457200" indent="-457200">
              <a:buAutoNum type="ea1JpnKorPeriod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Font typeface="+mj-lt"/>
              <a:buAutoNum type="arabicParenR" startAt="3"/>
            </a:pPr>
            <a:r>
              <a:rPr lang="ko-KR" altLang="en-US" sz="2400" b="1" dirty="0">
                <a:latin typeface="+mj-ea"/>
              </a:rPr>
              <a:t>중간 점검    </a:t>
            </a:r>
            <a:r>
              <a:rPr lang="en-US" altLang="ko-KR" sz="2400" b="1" dirty="0">
                <a:latin typeface="+mj-ea"/>
              </a:rPr>
              <a:t>( 8 / 03 )</a:t>
            </a:r>
          </a:p>
          <a:p>
            <a:r>
              <a:rPr lang="en-US" altLang="ko-KR" sz="2400" b="1" dirty="0">
                <a:latin typeface="+mj-ea"/>
              </a:rPr>
              <a:t>    </a:t>
            </a:r>
            <a:r>
              <a:rPr lang="en-US" altLang="ko-KR" sz="2400" dirty="0">
                <a:latin typeface="+mj-ea"/>
              </a:rPr>
              <a:t>: </a:t>
            </a:r>
            <a:r>
              <a:rPr lang="ko-KR" altLang="en-US" sz="2400" dirty="0">
                <a:latin typeface="+mj-ea"/>
              </a:rPr>
              <a:t>중간 진행사항 확인 경기 내용 재확인</a:t>
            </a:r>
            <a:endParaRPr lang="en-US" altLang="ko-KR" sz="2400" dirty="0">
              <a:latin typeface="+mj-ea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+mj-ea"/>
            </a:endParaRPr>
          </a:p>
          <a:p>
            <a:pPr marL="457200" indent="-457200">
              <a:buFont typeface="+mj-lt"/>
              <a:buAutoNum type="arabicParenR" startAt="4"/>
            </a:pPr>
            <a:r>
              <a:rPr lang="ko-KR" altLang="en-US" sz="2400" b="1" dirty="0">
                <a:latin typeface="+mj-ea"/>
              </a:rPr>
              <a:t>대회           </a:t>
            </a:r>
            <a:r>
              <a:rPr lang="en-US" altLang="ko-KR" sz="2400" b="1" dirty="0">
                <a:latin typeface="+mj-ea"/>
              </a:rPr>
              <a:t>( 8 / 31 )</a:t>
            </a:r>
          </a:p>
        </p:txBody>
      </p:sp>
    </p:spTree>
    <p:extLst>
      <p:ext uri="{BB962C8B-B14F-4D97-AF65-F5344CB8AC3E}">
        <p14:creationId xmlns:p14="http://schemas.microsoft.com/office/powerpoint/2010/main" val="155452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75878" y="2113725"/>
            <a:ext cx="8543925" cy="202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7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AR Drone </a:t>
            </a:r>
            <a:r>
              <a:rPr kumimoji="0" lang="ko-KR" altLang="en-US" sz="487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소개</a:t>
            </a:r>
          </a:p>
        </p:txBody>
      </p:sp>
      <p:cxnSp>
        <p:nvCxnSpPr>
          <p:cNvPr id="8" name="Straight Connector 6"/>
          <p:cNvCxnSpPr/>
          <p:nvPr/>
        </p:nvCxnSpPr>
        <p:spPr>
          <a:xfrm flipV="1">
            <a:off x="2614411" y="3767274"/>
            <a:ext cx="4739426" cy="623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5613" y="573730"/>
            <a:ext cx="4320000" cy="157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222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942980" y="1456765"/>
            <a:ext cx="3594361" cy="4351337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1GHz ARM  processor on-Board </a:t>
            </a:r>
          </a:p>
          <a:p>
            <a:r>
              <a:rPr lang="en-US" altLang="ko-KR" sz="2400" dirty="0">
                <a:latin typeface="+mj-ea"/>
                <a:ea typeface="+mj-ea"/>
              </a:rPr>
              <a:t>800MHz video DSP processor</a:t>
            </a:r>
          </a:p>
          <a:p>
            <a:r>
              <a:rPr lang="en-US" altLang="ko-KR" sz="2400" dirty="0">
                <a:latin typeface="+mj-ea"/>
                <a:ea typeface="+mj-ea"/>
              </a:rPr>
              <a:t>3 axis Gyroscope</a:t>
            </a:r>
          </a:p>
          <a:p>
            <a:r>
              <a:rPr lang="en-US" altLang="ko-KR" sz="2400" dirty="0">
                <a:latin typeface="+mj-ea"/>
                <a:ea typeface="+mj-ea"/>
              </a:rPr>
              <a:t>3 axis accelerometer</a:t>
            </a:r>
          </a:p>
          <a:p>
            <a:r>
              <a:rPr lang="en-US" altLang="ko-KR" sz="2400" dirty="0">
                <a:latin typeface="+mj-ea"/>
                <a:ea typeface="+mj-ea"/>
              </a:rPr>
              <a:t>3 axis magnetometer</a:t>
            </a:r>
          </a:p>
          <a:p>
            <a:r>
              <a:rPr lang="en-US" altLang="ko-KR" sz="2400" dirty="0">
                <a:latin typeface="+mj-ea"/>
                <a:ea typeface="+mj-ea"/>
              </a:rPr>
              <a:t>Pressure sensor</a:t>
            </a:r>
          </a:p>
          <a:p>
            <a:r>
              <a:rPr lang="en-US" altLang="ko-KR" sz="2400" dirty="0">
                <a:latin typeface="+mj-ea"/>
                <a:ea typeface="+mj-ea"/>
              </a:rPr>
              <a:t>Ultrasound sensor</a:t>
            </a:r>
          </a:p>
          <a:p>
            <a:r>
              <a:rPr lang="en-US" altLang="ko-KR" sz="2400" dirty="0">
                <a:latin typeface="+mj-ea"/>
                <a:ea typeface="+mj-ea"/>
              </a:rPr>
              <a:t>60 fps vertical QVGA camera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81693" y="1233713"/>
            <a:ext cx="9039677" cy="497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482" y="1564527"/>
            <a:ext cx="5214040" cy="4222898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AR Drone </a:t>
            </a:r>
            <a:r>
              <a:rPr lang="ko-KR" altLang="en-US" b="1" dirty="0">
                <a:latin typeface="+mj-ea"/>
              </a:rPr>
              <a:t>소개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+mj-ea"/>
              </a:rPr>
              <a:t>AR Drone</a:t>
            </a:r>
            <a:endParaRPr lang="ko-KR" alt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52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962070" y="1633803"/>
            <a:ext cx="4334785" cy="4351337"/>
          </a:xfrm>
        </p:spPr>
        <p:txBody>
          <a:bodyPr>
            <a:normAutofit/>
          </a:bodyPr>
          <a:lstStyle/>
          <a:p>
            <a:r>
              <a:rPr lang="en-US" altLang="ko-KR" sz="2300" dirty="0">
                <a:latin typeface="+mj-ea"/>
                <a:ea typeface="+mj-ea"/>
              </a:rPr>
              <a:t>Linux System</a:t>
            </a:r>
            <a:r>
              <a:rPr lang="ko-KR" altLang="en-US" sz="2300" dirty="0">
                <a:latin typeface="+mj-ea"/>
                <a:ea typeface="+mj-ea"/>
              </a:rPr>
              <a:t> 쿼드콥터</a:t>
            </a:r>
            <a:endParaRPr lang="en-US" altLang="ko-KR" sz="2300" dirty="0">
              <a:latin typeface="+mj-ea"/>
              <a:ea typeface="+mj-ea"/>
            </a:endParaRPr>
          </a:p>
          <a:p>
            <a:endParaRPr lang="en-US" altLang="ko-KR" sz="2300" dirty="0">
              <a:latin typeface="+mj-ea"/>
              <a:ea typeface="+mj-ea"/>
            </a:endParaRPr>
          </a:p>
          <a:p>
            <a:r>
              <a:rPr lang="en-US" altLang="ko-KR" sz="2300" dirty="0">
                <a:latin typeface="+mj-ea"/>
                <a:ea typeface="+mj-ea"/>
              </a:rPr>
              <a:t>SDK (Software Development Kit ) </a:t>
            </a:r>
            <a:r>
              <a:rPr lang="ko-KR" altLang="en-US" sz="2300" dirty="0">
                <a:latin typeface="+mj-ea"/>
                <a:ea typeface="+mj-ea"/>
              </a:rPr>
              <a:t>제공</a:t>
            </a:r>
            <a:endParaRPr lang="en-US" altLang="ko-KR" sz="2300" dirty="0">
              <a:latin typeface="+mj-ea"/>
              <a:ea typeface="+mj-ea"/>
            </a:endParaRPr>
          </a:p>
          <a:p>
            <a:endParaRPr lang="en-US" altLang="ko-KR" sz="2300" dirty="0">
              <a:latin typeface="+mj-ea"/>
              <a:ea typeface="+mj-ea"/>
            </a:endParaRPr>
          </a:p>
          <a:p>
            <a:r>
              <a:rPr lang="en-US" altLang="ko-KR" sz="2300" dirty="0">
                <a:latin typeface="+mj-ea"/>
                <a:ea typeface="+mj-ea"/>
              </a:rPr>
              <a:t>Telnet </a:t>
            </a:r>
            <a:r>
              <a:rPr lang="ko-KR" altLang="en-US" sz="2300" dirty="0">
                <a:latin typeface="+mj-ea"/>
                <a:ea typeface="+mj-ea"/>
              </a:rPr>
              <a:t>통신 이용하여 </a:t>
            </a:r>
            <a:r>
              <a:rPr lang="en-US" altLang="ko-KR" sz="2300" dirty="0">
                <a:latin typeface="+mj-ea"/>
                <a:ea typeface="+mj-ea"/>
              </a:rPr>
              <a:t>Linux System </a:t>
            </a:r>
            <a:r>
              <a:rPr lang="ko-KR" altLang="en-US" sz="2300" dirty="0">
                <a:latin typeface="+mj-ea"/>
                <a:ea typeface="+mj-ea"/>
              </a:rPr>
              <a:t>접근 가능</a:t>
            </a:r>
            <a:endParaRPr lang="en-US" altLang="ko-KR" sz="2300" dirty="0">
              <a:latin typeface="+mj-ea"/>
              <a:ea typeface="+mj-ea"/>
            </a:endParaRPr>
          </a:p>
          <a:p>
            <a:endParaRPr lang="en-US" altLang="ko-KR" sz="2300" dirty="0">
              <a:latin typeface="+mj-ea"/>
              <a:ea typeface="+mj-ea"/>
            </a:endParaRPr>
          </a:p>
          <a:p>
            <a:r>
              <a:rPr lang="en-US" altLang="ko-KR" sz="2300" dirty="0">
                <a:latin typeface="+mj-ea"/>
                <a:ea typeface="+mj-ea"/>
              </a:rPr>
              <a:t>TCP/IP Socket </a:t>
            </a:r>
            <a:r>
              <a:rPr lang="ko-KR" altLang="en-US" sz="2300" dirty="0">
                <a:latin typeface="+mj-ea"/>
                <a:ea typeface="+mj-ea"/>
              </a:rPr>
              <a:t>통신 이용하여 비행 명령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193" y="1200391"/>
            <a:ext cx="4048125" cy="5057775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AR Drone </a:t>
            </a:r>
            <a:r>
              <a:rPr lang="ko-KR" altLang="en-US" b="1" dirty="0">
                <a:latin typeface="+mj-ea"/>
              </a:rPr>
              <a:t>소개</a:t>
            </a: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+mj-ea"/>
              </a:rPr>
              <a:t>AR Drone</a:t>
            </a:r>
            <a:endParaRPr lang="ko-KR" alt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37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75878" y="2113725"/>
            <a:ext cx="8543925" cy="202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75" b="1" dirty="0">
                <a:latin typeface="+mj-ea"/>
                <a:ea typeface="+mj-ea"/>
                <a:cs typeface="+mj-cs"/>
              </a:rPr>
              <a:t>핸드폰 조작법</a:t>
            </a:r>
            <a:endParaRPr kumimoji="0" lang="ko-KR" altLang="en-US" sz="487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cxnSp>
        <p:nvCxnSpPr>
          <p:cNvPr id="8" name="Straight Connector 6"/>
          <p:cNvCxnSpPr/>
          <p:nvPr/>
        </p:nvCxnSpPr>
        <p:spPr>
          <a:xfrm>
            <a:off x="2772026" y="3767274"/>
            <a:ext cx="436900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1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8" y="1602625"/>
            <a:ext cx="2291966" cy="4074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8063" y="4560166"/>
            <a:ext cx="48585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600" dirty="0">
                <a:latin typeface="+mj-ea"/>
                <a:ea typeface="+mj-ea"/>
              </a:rPr>
              <a:t>1. </a:t>
            </a:r>
            <a:r>
              <a:rPr lang="en-US" altLang="ko-KR" sz="2600" dirty="0" err="1">
                <a:latin typeface="+mj-ea"/>
                <a:ea typeface="+mj-ea"/>
              </a:rPr>
              <a:t>AR.FreeFlight</a:t>
            </a:r>
            <a:r>
              <a:rPr lang="en-US" altLang="ko-KR" sz="2600" dirty="0">
                <a:latin typeface="+mj-ea"/>
                <a:ea typeface="+mj-ea"/>
              </a:rPr>
              <a:t> </a:t>
            </a:r>
            <a:r>
              <a:rPr lang="ko-KR" altLang="en-US" sz="2600" dirty="0" err="1">
                <a:latin typeface="+mj-ea"/>
                <a:ea typeface="+mj-ea"/>
              </a:rPr>
              <a:t>어플</a:t>
            </a:r>
            <a:r>
              <a:rPr lang="ko-KR" altLang="en-US" sz="2600" dirty="0">
                <a:latin typeface="+mj-ea"/>
                <a:ea typeface="+mj-ea"/>
              </a:rPr>
              <a:t> 설치</a:t>
            </a:r>
            <a:endParaRPr lang="en-US" altLang="ko-KR" sz="2600" dirty="0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     (</a:t>
            </a:r>
            <a:r>
              <a:rPr lang="ko-KR" altLang="en-US" sz="2400" dirty="0" err="1">
                <a:latin typeface="+mj-ea"/>
                <a:ea typeface="+mj-ea"/>
              </a:rPr>
              <a:t>안드로이드</a:t>
            </a:r>
            <a:r>
              <a:rPr lang="ko-KR" altLang="en-US" sz="2400" dirty="0">
                <a:latin typeface="+mj-ea"/>
                <a:ea typeface="+mj-ea"/>
              </a:rPr>
              <a:t> 및 </a:t>
            </a:r>
            <a:r>
              <a:rPr lang="ko-KR" altLang="en-US" sz="2400" dirty="0" err="1">
                <a:latin typeface="+mj-ea"/>
                <a:ea typeface="+mj-ea"/>
              </a:rPr>
              <a:t>아이폰</a:t>
            </a:r>
            <a:r>
              <a:rPr lang="ko-KR" altLang="en-US" sz="2400" dirty="0">
                <a:latin typeface="+mj-ea"/>
                <a:ea typeface="+mj-ea"/>
              </a:rPr>
              <a:t> 지원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1165" y="3001738"/>
            <a:ext cx="2695191" cy="76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조작법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+mn-ea"/>
                <a:ea typeface="+mn-ea"/>
              </a:rPr>
              <a:t>AR Drone</a:t>
            </a:r>
            <a:endParaRPr lang="ko-KR" altLang="en-US" sz="2800" b="1" dirty="0">
              <a:latin typeface="+mn-ea"/>
              <a:ea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13166" y="1688154"/>
            <a:ext cx="4587146" cy="2520990"/>
            <a:chOff x="1916832" y="4232920"/>
            <a:chExt cx="4392488" cy="27363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840" y="4276421"/>
              <a:ext cx="4320480" cy="2692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1916832" y="4232920"/>
              <a:ext cx="4392488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91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9" y="1649120"/>
            <a:ext cx="2291967" cy="4074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1952" y="2322660"/>
            <a:ext cx="59979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 AR Drone</a:t>
            </a:r>
            <a:r>
              <a:rPr lang="ko-KR" altLang="en-US" sz="2400" dirty="0">
                <a:latin typeface="+mj-ea"/>
                <a:ea typeface="+mj-ea"/>
              </a:rPr>
              <a:t>에 배터리를 연결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3. </a:t>
            </a:r>
            <a:r>
              <a:rPr lang="ko-KR" altLang="en-US" sz="2400" dirty="0">
                <a:latin typeface="+mj-ea"/>
                <a:ea typeface="+mj-ea"/>
              </a:rPr>
              <a:t>핸드폰 </a:t>
            </a:r>
            <a:r>
              <a:rPr lang="en-US" altLang="ko-KR" sz="2400" dirty="0">
                <a:latin typeface="+mj-ea"/>
                <a:ea typeface="+mj-ea"/>
              </a:rPr>
              <a:t>Wi-Fi</a:t>
            </a:r>
            <a:r>
              <a:rPr lang="ko-KR" altLang="en-US" sz="2400" dirty="0" err="1">
                <a:latin typeface="+mj-ea"/>
                <a:ea typeface="+mj-ea"/>
              </a:rPr>
              <a:t>를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err="1">
                <a:latin typeface="+mj-ea"/>
                <a:ea typeface="+mj-ea"/>
              </a:rPr>
              <a:t>ardrone</a:t>
            </a:r>
            <a:r>
              <a:rPr lang="ko-KR" altLang="en-US" sz="2400" dirty="0">
                <a:latin typeface="+mj-ea"/>
                <a:ea typeface="+mj-ea"/>
              </a:rPr>
              <a:t>과 연결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   (AR Drone SSID :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ardrone2_XXXXXX)</a:t>
            </a:r>
          </a:p>
          <a:p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666" y="2123017"/>
            <a:ext cx="2695191" cy="76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ea typeface="+mn-ea"/>
              </a:rPr>
              <a:t>AR Drone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175" y="2350540"/>
            <a:ext cx="1671638" cy="204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ardrone_057730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조작법 소개</a:t>
            </a:r>
          </a:p>
        </p:txBody>
      </p:sp>
    </p:spTree>
    <p:extLst>
      <p:ext uri="{BB962C8B-B14F-4D97-AF65-F5344CB8AC3E}">
        <p14:creationId xmlns:p14="http://schemas.microsoft.com/office/powerpoint/2010/main" val="366014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54170" y="1418601"/>
            <a:ext cx="4405729" cy="401652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3000" b="1" dirty="0">
                <a:latin typeface="+mn-ea"/>
              </a:rPr>
              <a:t>1.  </a:t>
            </a:r>
            <a:r>
              <a:rPr lang="ko-KR" altLang="en-US" sz="3000" b="1" dirty="0">
                <a:latin typeface="+mn-ea"/>
              </a:rPr>
              <a:t>대회 소개</a:t>
            </a:r>
            <a:endParaRPr lang="en-US" altLang="ko-KR" sz="3000" b="1" dirty="0">
              <a:latin typeface="+mn-ea"/>
            </a:endParaRPr>
          </a:p>
          <a:p>
            <a:endParaRPr lang="en-US" altLang="ko-KR" sz="30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3000" b="1" dirty="0">
                <a:latin typeface="+mn-ea"/>
              </a:rPr>
              <a:t>2.  AR Drone </a:t>
            </a:r>
            <a:r>
              <a:rPr lang="ko-KR" altLang="en-US" sz="3000" b="1" dirty="0">
                <a:latin typeface="+mn-ea"/>
              </a:rPr>
              <a:t>소개</a:t>
            </a:r>
            <a:r>
              <a:rPr lang="en-US" altLang="ko-KR" sz="3000" b="1" dirty="0">
                <a:latin typeface="+mn-ea"/>
              </a:rPr>
              <a:t> </a:t>
            </a:r>
          </a:p>
          <a:p>
            <a:pPr marL="0" indent="0">
              <a:buNone/>
            </a:pPr>
            <a:endParaRPr lang="en-US" altLang="ko-KR" sz="3000" b="1" dirty="0">
              <a:latin typeface="+mn-ea"/>
            </a:endParaRPr>
          </a:p>
          <a:p>
            <a:pPr marL="514350" indent="-514350">
              <a:buAutoNum type="arabicPeriod" startAt="3"/>
            </a:pPr>
            <a:r>
              <a:rPr lang="ko-KR" altLang="en-US" sz="3000" b="1" dirty="0">
                <a:latin typeface="+mn-ea"/>
              </a:rPr>
              <a:t>핸드폰 조작법</a:t>
            </a:r>
            <a:endParaRPr lang="en-US" altLang="ko-KR" sz="3000" b="1" dirty="0">
              <a:latin typeface="+mn-ea"/>
            </a:endParaRPr>
          </a:p>
          <a:p>
            <a:pPr marL="514350" indent="-514350">
              <a:buAutoNum type="arabicPeriod" startAt="3"/>
            </a:pPr>
            <a:endParaRPr lang="en-US" altLang="ko-KR" sz="3000" b="1" dirty="0">
              <a:latin typeface="+mn-ea"/>
            </a:endParaRPr>
          </a:p>
          <a:p>
            <a:pPr marL="514350" indent="-514350">
              <a:buAutoNum type="arabicPeriod" startAt="3"/>
            </a:pPr>
            <a:r>
              <a:rPr lang="ko-KR" altLang="en-US" sz="3000" b="1" dirty="0">
                <a:latin typeface="+mn-ea"/>
              </a:rPr>
              <a:t>프로그램 설계</a:t>
            </a:r>
            <a:endParaRPr lang="en-US" altLang="ko-KR" sz="3000" b="1" dirty="0">
              <a:latin typeface="+mn-ea"/>
            </a:endParaRPr>
          </a:p>
          <a:p>
            <a:pPr marL="514350" indent="-514350">
              <a:buAutoNum type="arabicPeriod" startAt="3"/>
            </a:pPr>
            <a:endParaRPr lang="en-US" altLang="ko-KR" sz="3000" b="1" dirty="0">
              <a:latin typeface="+mn-ea"/>
            </a:endParaRPr>
          </a:p>
          <a:p>
            <a:pPr marL="514350" indent="-514350">
              <a:buAutoNum type="arabicPeriod" startAt="3"/>
            </a:pPr>
            <a:r>
              <a:rPr lang="ko-KR" altLang="en-US" sz="3000" b="1" dirty="0">
                <a:latin typeface="+mn-ea"/>
              </a:rPr>
              <a:t>대회 진행 규칙</a:t>
            </a:r>
            <a:endParaRPr lang="en-US" altLang="ko-KR" sz="30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  목차</a:t>
            </a:r>
          </a:p>
        </p:txBody>
      </p:sp>
    </p:spTree>
    <p:extLst>
      <p:ext uri="{BB962C8B-B14F-4D97-AF65-F5344CB8AC3E}">
        <p14:creationId xmlns:p14="http://schemas.microsoft.com/office/powerpoint/2010/main" val="33575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ea typeface="+mn-ea"/>
              </a:rPr>
              <a:t>AR Drone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" y="1572705"/>
            <a:ext cx="2291966" cy="4074607"/>
          </a:xfrm>
          <a:prstGeom prst="rect">
            <a:avLst/>
          </a:prstGeom>
        </p:spPr>
      </p:pic>
      <p:sp>
        <p:nvSpPr>
          <p:cNvPr id="11" name="직사각형 5"/>
          <p:cNvSpPr/>
          <p:nvPr/>
        </p:nvSpPr>
        <p:spPr>
          <a:xfrm>
            <a:off x="2667778" y="2655901"/>
            <a:ext cx="648364" cy="648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57998" y="2699443"/>
            <a:ext cx="3353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4. </a:t>
            </a:r>
            <a:r>
              <a:rPr lang="ko-KR" altLang="en-US" sz="2800" dirty="0">
                <a:latin typeface="+mj-ea"/>
                <a:ea typeface="+mj-ea"/>
              </a:rPr>
              <a:t>설치된 </a:t>
            </a:r>
            <a:r>
              <a:rPr lang="ko-KR" altLang="en-US" sz="2800" dirty="0" err="1">
                <a:latin typeface="+mj-ea"/>
                <a:ea typeface="+mj-ea"/>
              </a:rPr>
              <a:t>어플</a:t>
            </a:r>
            <a:r>
              <a:rPr lang="ko-KR" altLang="en-US" sz="2800" dirty="0">
                <a:latin typeface="+mj-ea"/>
                <a:ea typeface="+mj-ea"/>
              </a:rPr>
              <a:t> 실행</a:t>
            </a:r>
            <a:endParaRPr lang="en-US" altLang="ko-KR" sz="28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조작법 소개</a:t>
            </a:r>
          </a:p>
        </p:txBody>
      </p:sp>
    </p:spTree>
    <p:extLst>
      <p:ext uri="{BB962C8B-B14F-4D97-AF65-F5344CB8AC3E}">
        <p14:creationId xmlns:p14="http://schemas.microsoft.com/office/powerpoint/2010/main" val="204375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72143" y="3285098"/>
            <a:ext cx="2967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5. PILOTING</a:t>
            </a:r>
            <a:r>
              <a:rPr lang="ko-KR" altLang="en-US" sz="2800" dirty="0">
                <a:latin typeface="+mj-ea"/>
                <a:ea typeface="+mj-ea"/>
              </a:rPr>
              <a:t> 선택</a:t>
            </a:r>
            <a:endParaRPr lang="en-US" altLang="ko-KR" sz="2800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" y="2503984"/>
            <a:ext cx="4068000" cy="22882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64046" y="2966844"/>
            <a:ext cx="1597390" cy="11597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ea typeface="+mn-ea"/>
              </a:rPr>
              <a:t>AR Drone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조작법 소개</a:t>
            </a:r>
          </a:p>
        </p:txBody>
      </p:sp>
    </p:spTree>
    <p:extLst>
      <p:ext uri="{BB962C8B-B14F-4D97-AF65-F5344CB8AC3E}">
        <p14:creationId xmlns:p14="http://schemas.microsoft.com/office/powerpoint/2010/main" val="301690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ea typeface="+mn-ea"/>
              </a:rPr>
              <a:t>AR Drone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32" y="1913653"/>
            <a:ext cx="5627458" cy="3566376"/>
          </a:xfrm>
          <a:prstGeom prst="rect">
            <a:avLst/>
          </a:prstGeom>
        </p:spPr>
      </p:pic>
      <p:sp>
        <p:nvSpPr>
          <p:cNvPr id="11" name="직사각형 6"/>
          <p:cNvSpPr/>
          <p:nvPr/>
        </p:nvSpPr>
        <p:spPr>
          <a:xfrm>
            <a:off x="4369335" y="5114952"/>
            <a:ext cx="1052125" cy="468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7"/>
          <p:cNvSpPr/>
          <p:nvPr/>
        </p:nvSpPr>
        <p:spPr>
          <a:xfrm>
            <a:off x="5757879" y="3219691"/>
            <a:ext cx="1580216" cy="17442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2657253" y="3567286"/>
            <a:ext cx="1150491" cy="1153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8579" y="5720709"/>
            <a:ext cx="138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이착륙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5666" y="3423661"/>
            <a:ext cx="191794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이동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버튼 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latin typeface="+mj-ea"/>
                <a:ea typeface="+mj-ea"/>
              </a:rPr>
              <a:t>누르고 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latin typeface="+mj-ea"/>
                <a:ea typeface="+mj-ea"/>
              </a:rPr>
              <a:t>기울이기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249" y="3234970"/>
            <a:ext cx="1707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고도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/</a:t>
            </a:r>
          </a:p>
          <a:p>
            <a:pPr algn="ctr"/>
            <a:r>
              <a:rPr lang="ko-KR" altLang="en-US" sz="2400" b="1" dirty="0">
                <a:latin typeface="+mj-ea"/>
                <a:ea typeface="+mj-ea"/>
              </a:rPr>
              <a:t>방향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latin typeface="+mj-ea"/>
                <a:ea typeface="+mj-ea"/>
              </a:rPr>
              <a:t>조절</a:t>
            </a:r>
          </a:p>
        </p:txBody>
      </p:sp>
      <p:sp>
        <p:nvSpPr>
          <p:cNvPr id="17" name="직사각형 12"/>
          <p:cNvSpPr/>
          <p:nvPr/>
        </p:nvSpPr>
        <p:spPr>
          <a:xfrm>
            <a:off x="2724160" y="1854983"/>
            <a:ext cx="758092" cy="360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3922265" y="1854983"/>
            <a:ext cx="458221" cy="360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직사각형 15"/>
          <p:cNvSpPr/>
          <p:nvPr/>
        </p:nvSpPr>
        <p:spPr>
          <a:xfrm>
            <a:off x="5466064" y="1854071"/>
            <a:ext cx="336419" cy="360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298" y="1398212"/>
            <a:ext cx="174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카메라전환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4307" y="1376137"/>
            <a:ext cx="138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Wi-Fi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76936" y="1376137"/>
            <a:ext cx="138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배터리</a:t>
            </a: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조작법 소개</a:t>
            </a:r>
          </a:p>
        </p:txBody>
      </p:sp>
    </p:spTree>
    <p:extLst>
      <p:ext uri="{BB962C8B-B14F-4D97-AF65-F5344CB8AC3E}">
        <p14:creationId xmlns:p14="http://schemas.microsoft.com/office/powerpoint/2010/main" val="254653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ea typeface="+mn-ea"/>
              </a:rPr>
              <a:t>AR Drone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 동영상</a:t>
            </a:r>
          </a:p>
        </p:txBody>
      </p:sp>
      <p:pic>
        <p:nvPicPr>
          <p:cNvPr id="2" name="drone_ph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446" y="1091903"/>
            <a:ext cx="69342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75878" y="2113725"/>
            <a:ext cx="8543925" cy="202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75" b="1">
                <a:latin typeface="+mj-ea"/>
                <a:ea typeface="+mj-ea"/>
                <a:cs typeface="+mj-cs"/>
              </a:rPr>
              <a:t>프로그램 설계</a:t>
            </a:r>
            <a:endParaRPr kumimoji="0" lang="ko-KR" altLang="en-US" sz="487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cxnSp>
        <p:nvCxnSpPr>
          <p:cNvPr id="8" name="Straight Connector 6"/>
          <p:cNvCxnSpPr/>
          <p:nvPr/>
        </p:nvCxnSpPr>
        <p:spPr>
          <a:xfrm>
            <a:off x="2772026" y="3767274"/>
            <a:ext cx="436900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91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프로그램 설계 개요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23" name="내용 개체 틀 3"/>
          <p:cNvSpPr>
            <a:spLocks noGrp="1"/>
          </p:cNvSpPr>
          <p:nvPr>
            <p:ph idx="1"/>
          </p:nvPr>
        </p:nvSpPr>
        <p:spPr>
          <a:xfrm>
            <a:off x="481694" y="1291769"/>
            <a:ext cx="5067460" cy="49722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j-ea"/>
                <a:ea typeface="+mj-ea"/>
              </a:rPr>
              <a:t>MATLAB</a:t>
            </a:r>
            <a:r>
              <a:rPr lang="ko-KR" altLang="en-US" dirty="0">
                <a:latin typeface="+mj-ea"/>
                <a:ea typeface="+mj-ea"/>
              </a:rPr>
              <a:t> 이용한 </a:t>
            </a:r>
            <a:r>
              <a:rPr lang="en-US" altLang="ko-KR" dirty="0">
                <a:latin typeface="+mj-ea"/>
                <a:ea typeface="+mj-ea"/>
              </a:rPr>
              <a:t>AR Drone </a:t>
            </a:r>
            <a:r>
              <a:rPr lang="ko-KR" altLang="en-US" dirty="0">
                <a:latin typeface="+mj-ea"/>
                <a:ea typeface="+mj-ea"/>
              </a:rPr>
              <a:t>조작법 설명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j-ea"/>
                <a:ea typeface="+mj-ea"/>
              </a:rPr>
              <a:t>AR Drone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TCP/IP </a:t>
            </a:r>
            <a:r>
              <a:rPr lang="ko-KR" altLang="en-US" dirty="0">
                <a:latin typeface="+mj-ea"/>
                <a:ea typeface="+mj-ea"/>
              </a:rPr>
              <a:t>통신 이용하여   동작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j-ea"/>
              </a:rPr>
              <a:t>MATLAB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제공되는 </a:t>
            </a:r>
            <a:r>
              <a:rPr lang="en-US" altLang="ko-KR" dirty="0">
                <a:latin typeface="+mj-ea"/>
                <a:ea typeface="+mj-ea"/>
              </a:rPr>
              <a:t>TCP/IP</a:t>
            </a:r>
            <a:r>
              <a:rPr lang="ko-KR" altLang="en-US" dirty="0">
                <a:latin typeface="+mj-ea"/>
                <a:ea typeface="+mj-ea"/>
              </a:rPr>
              <a:t> 이용하여 </a:t>
            </a:r>
            <a:r>
              <a:rPr lang="en-US" altLang="ko-KR" dirty="0">
                <a:latin typeface="+mj-ea"/>
                <a:ea typeface="+mj-ea"/>
              </a:rPr>
              <a:t>AR Drone </a:t>
            </a:r>
            <a:r>
              <a:rPr lang="ko-KR" altLang="en-US" dirty="0">
                <a:latin typeface="+mj-ea"/>
                <a:ea typeface="+mj-ea"/>
              </a:rPr>
              <a:t>제어</a:t>
            </a:r>
          </a:p>
        </p:txBody>
      </p:sp>
      <p:pic>
        <p:nvPicPr>
          <p:cNvPr id="24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7258" y="1792173"/>
            <a:ext cx="3790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8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err="1">
                <a:latin typeface="+mj-ea"/>
              </a:rPr>
              <a:t>WiFi</a:t>
            </a:r>
            <a:r>
              <a:rPr lang="en-US" altLang="ko-KR" sz="3200" b="1" dirty="0">
                <a:latin typeface="+mj-ea"/>
              </a:rPr>
              <a:t> </a:t>
            </a:r>
            <a:r>
              <a:rPr lang="ko-KR" altLang="en-US" sz="3200" b="1" dirty="0">
                <a:latin typeface="+mj-ea"/>
              </a:rPr>
              <a:t>연결 통한 </a:t>
            </a:r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접근</a:t>
            </a:r>
          </a:p>
        </p:txBody>
      </p:sp>
      <p:sp>
        <p:nvSpPr>
          <p:cNvPr id="7" name="내용 개체 틀 7"/>
          <p:cNvSpPr txBox="1">
            <a:spLocks/>
          </p:cNvSpPr>
          <p:nvPr/>
        </p:nvSpPr>
        <p:spPr>
          <a:xfrm>
            <a:off x="4126593" y="2641603"/>
            <a:ext cx="5237789" cy="232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1" hangingPunct="1">
              <a:lnSpc>
                <a:spcPct val="90000"/>
              </a:lnSpc>
              <a:spcBef>
                <a:spcPts val="813"/>
              </a:spcBef>
              <a:buFont typeface="Wingdings 2" pitchFamily="18" charset="2"/>
              <a:buChar char="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 2" pitchFamily="18" charset="2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AR Drone</a:t>
            </a:r>
            <a:r>
              <a:rPr lang="ko-KR" altLang="en-US" sz="2400" dirty="0">
                <a:latin typeface="+mj-ea"/>
                <a:ea typeface="+mj-ea"/>
              </a:rPr>
              <a:t> 배터리 연결</a:t>
            </a: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Wingdings 2" pitchFamily="18" charset="2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Wingdings 2" pitchFamily="18" charset="2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WiFi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목록 중 </a:t>
            </a:r>
            <a:r>
              <a:rPr lang="en-US" altLang="ko-KR" sz="2400" dirty="0">
                <a:latin typeface="+mj-ea"/>
                <a:ea typeface="+mj-ea"/>
              </a:rPr>
              <a:t>ardrone2_XXXXXX   </a:t>
            </a:r>
            <a:r>
              <a:rPr lang="ko-KR" altLang="en-US" sz="2400" dirty="0">
                <a:latin typeface="+mj-ea"/>
                <a:ea typeface="+mj-ea"/>
              </a:rPr>
              <a:t>연결</a:t>
            </a: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Wingdings 2" pitchFamily="18" charset="2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Wingdings 2" pitchFamily="18" charset="2"/>
              <a:buAutoNum type="arabicPeriod"/>
            </a:pP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666" y="1458686"/>
            <a:ext cx="2981325" cy="4457700"/>
          </a:xfrm>
          <a:prstGeom prst="rect">
            <a:avLst/>
          </a:prstGeom>
        </p:spPr>
      </p:pic>
      <p:sp>
        <p:nvSpPr>
          <p:cNvPr id="11" name="직사각형 5"/>
          <p:cNvSpPr/>
          <p:nvPr/>
        </p:nvSpPr>
        <p:spPr>
          <a:xfrm>
            <a:off x="800101" y="2204887"/>
            <a:ext cx="2120900" cy="54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213675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MATLAB </a:t>
            </a:r>
            <a:r>
              <a:rPr lang="ko-KR" altLang="en-US" sz="3200" b="1" dirty="0">
                <a:latin typeface="+mj-ea"/>
              </a:rPr>
              <a:t>화면 설명</a:t>
            </a: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6598233" y="1880613"/>
            <a:ext cx="3265553" cy="462237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None/>
            </a:pPr>
            <a:r>
              <a:rPr lang="en-US" altLang="ko-KR" dirty="0">
                <a:latin typeface="+mj-ea"/>
                <a:ea typeface="+mj-ea"/>
              </a:rPr>
              <a:t>1.  Current Folder</a:t>
            </a:r>
          </a:p>
          <a:p>
            <a:pPr marL="514350" indent="-51435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None/>
            </a:pPr>
            <a:r>
              <a:rPr lang="en-US" altLang="ko-KR" dirty="0">
                <a:latin typeface="+mj-ea"/>
                <a:ea typeface="+mj-ea"/>
              </a:rPr>
              <a:t>2.  Command Window</a:t>
            </a:r>
          </a:p>
          <a:p>
            <a:pPr marL="514350" indent="-51435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None/>
            </a:pPr>
            <a:r>
              <a:rPr lang="en-US" altLang="ko-KR" dirty="0">
                <a:latin typeface="+mj-ea"/>
                <a:ea typeface="+mj-ea"/>
              </a:rPr>
              <a:t>3.  Workspace</a:t>
            </a:r>
          </a:p>
          <a:p>
            <a:pPr marL="514350" indent="-51435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None/>
            </a:pPr>
            <a:r>
              <a:rPr lang="en-US" altLang="ko-KR" dirty="0">
                <a:latin typeface="+mj-ea"/>
                <a:ea typeface="+mj-ea"/>
              </a:rPr>
              <a:t>4.  History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92966" y="1413212"/>
            <a:ext cx="6180405" cy="4595790"/>
            <a:chOff x="292966" y="1413212"/>
            <a:chExt cx="6332697" cy="4595790"/>
          </a:xfrm>
        </p:grpSpPr>
        <p:pic>
          <p:nvPicPr>
            <p:cNvPr id="13" name="그림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966" y="1413212"/>
              <a:ext cx="6332697" cy="4595790"/>
            </a:xfrm>
            <a:prstGeom prst="rect">
              <a:avLst/>
            </a:prstGeom>
          </p:spPr>
        </p:pic>
        <p:sp>
          <p:nvSpPr>
            <p:cNvPr id="14" name="직사각형 8"/>
            <p:cNvSpPr/>
            <p:nvPr/>
          </p:nvSpPr>
          <p:spPr>
            <a:xfrm>
              <a:off x="344020" y="1994198"/>
              <a:ext cx="1005840" cy="3877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9"/>
            <p:cNvSpPr/>
            <p:nvPr/>
          </p:nvSpPr>
          <p:spPr>
            <a:xfrm>
              <a:off x="1400914" y="1994198"/>
              <a:ext cx="3844290" cy="3877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0"/>
            <p:cNvSpPr/>
            <p:nvPr/>
          </p:nvSpPr>
          <p:spPr>
            <a:xfrm>
              <a:off x="5277970" y="1994198"/>
              <a:ext cx="1283970" cy="18928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1"/>
            <p:cNvSpPr/>
            <p:nvPr/>
          </p:nvSpPr>
          <p:spPr>
            <a:xfrm>
              <a:off x="5287114" y="3932726"/>
              <a:ext cx="1283970" cy="19385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0412" y="359461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</a:rPr>
                <a:t>1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00883" y="359461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</a:rPr>
                <a:t>2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97779" y="2586659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</a:rPr>
                <a:t>3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4784" y="454804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F0000"/>
                  </a:solidFill>
                </a:rPr>
                <a:t>4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1779364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MATLAB Current Folder </a:t>
            </a:r>
            <a:r>
              <a:rPr lang="ko-KR" altLang="en-US" sz="3200" b="1" dirty="0">
                <a:latin typeface="+mj-ea"/>
              </a:rPr>
              <a:t>설정</a:t>
            </a:r>
            <a:endParaRPr lang="en-US" altLang="ko-KR" sz="3200" dirty="0">
              <a:latin typeface="+mj-ea"/>
            </a:endParaRPr>
          </a:p>
        </p:txBody>
      </p:sp>
      <p:pic>
        <p:nvPicPr>
          <p:cNvPr id="23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7" y="1575819"/>
            <a:ext cx="6173107" cy="44936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25920" y="3612784"/>
            <a:ext cx="490516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+mj-ea"/>
                <a:ea typeface="+mj-ea"/>
              </a:rPr>
              <a:t>Current Folder</a:t>
            </a:r>
            <a:r>
              <a:rPr lang="ko-KR" altLang="en-US" sz="2400" dirty="0">
                <a:latin typeface="+mj-ea"/>
                <a:ea typeface="+mj-ea"/>
              </a:rPr>
              <a:t>를 </a:t>
            </a:r>
            <a:r>
              <a:rPr lang="en-US" altLang="ko-KR" sz="2400" b="1" dirty="0" err="1">
                <a:latin typeface="+mj-ea"/>
                <a:ea typeface="+mj-ea"/>
              </a:rPr>
              <a:t>ARDrone.m</a:t>
            </a:r>
            <a:endParaRPr lang="en-US" altLang="ko-KR" sz="24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sz="2400" b="1" dirty="0">
                <a:latin typeface="+mj-ea"/>
                <a:ea typeface="+mj-ea"/>
              </a:rPr>
              <a:t>     </a:t>
            </a:r>
            <a:r>
              <a:rPr lang="ko-KR" altLang="en-US" sz="2400" dirty="0">
                <a:latin typeface="+mj-ea"/>
                <a:ea typeface="+mj-ea"/>
              </a:rPr>
              <a:t>파일 위치 이동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직사각형 6"/>
          <p:cNvSpPr/>
          <p:nvPr/>
        </p:nvSpPr>
        <p:spPr>
          <a:xfrm>
            <a:off x="239124" y="2463742"/>
            <a:ext cx="2740238" cy="574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6"/>
          <p:cNvSpPr/>
          <p:nvPr/>
        </p:nvSpPr>
        <p:spPr>
          <a:xfrm>
            <a:off x="393397" y="3318476"/>
            <a:ext cx="1501829" cy="31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157267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조작 변수 호출</a:t>
            </a:r>
            <a:endParaRPr lang="en-US" altLang="ko-KR" sz="3200" b="1" dirty="0">
              <a:latin typeface="+mj-e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440" y="1435337"/>
            <a:ext cx="5992059" cy="4635263"/>
            <a:chOff x="370641" y="1445706"/>
            <a:chExt cx="4925570" cy="4016439"/>
          </a:xfrm>
        </p:grpSpPr>
        <p:pic>
          <p:nvPicPr>
            <p:cNvPr id="22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41" y="1445706"/>
              <a:ext cx="4925570" cy="4016439"/>
            </a:xfrm>
            <a:prstGeom prst="rect">
              <a:avLst/>
            </a:prstGeom>
          </p:spPr>
        </p:pic>
        <p:sp>
          <p:nvSpPr>
            <p:cNvPr id="23" name="직사각형 7"/>
            <p:cNvSpPr/>
            <p:nvPr/>
          </p:nvSpPr>
          <p:spPr>
            <a:xfrm>
              <a:off x="2103985" y="1943782"/>
              <a:ext cx="2679058" cy="33534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내용 개체 틀 1"/>
          <p:cNvSpPr txBox="1">
            <a:spLocks/>
          </p:cNvSpPr>
          <p:nvPr/>
        </p:nvSpPr>
        <p:spPr>
          <a:xfrm>
            <a:off x="5892807" y="2925622"/>
            <a:ext cx="3897081" cy="322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1" hangingPunct="1">
              <a:lnSpc>
                <a:spcPct val="90000"/>
              </a:lnSpc>
              <a:spcBef>
                <a:spcPts val="813"/>
              </a:spcBef>
              <a:buFont typeface="Wingdings 2" pitchFamily="18" charset="2"/>
              <a:buChar char="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itchFamily="18" charset="2"/>
              <a:buAutoNum type="arabicPeriod" startAt="2"/>
            </a:pPr>
            <a:r>
              <a:rPr lang="en-US" altLang="ko-KR" sz="2400" b="1" dirty="0">
                <a:latin typeface="+mj-ea"/>
                <a:ea typeface="+mj-ea"/>
              </a:rPr>
              <a:t>ad = </a:t>
            </a:r>
            <a:r>
              <a:rPr lang="en-US" altLang="ko-KR" sz="2400" b="1" dirty="0" err="1">
                <a:latin typeface="+mj-ea"/>
                <a:ea typeface="+mj-ea"/>
              </a:rPr>
              <a:t>ARDrone</a:t>
            </a:r>
            <a:r>
              <a:rPr lang="en-US" altLang="ko-KR" sz="2400" b="1" dirty="0">
                <a:latin typeface="+mj-ea"/>
                <a:ea typeface="+mj-ea"/>
              </a:rPr>
              <a:t>() </a:t>
            </a:r>
            <a:r>
              <a:rPr lang="ko-KR" altLang="en-US" sz="2400" b="1" dirty="0">
                <a:latin typeface="+mj-ea"/>
                <a:ea typeface="+mj-ea"/>
              </a:rPr>
              <a:t>입력</a:t>
            </a:r>
            <a:endParaRPr lang="en-US" altLang="ko-KR" sz="2400" b="1" dirty="0">
              <a:latin typeface="+mj-ea"/>
              <a:ea typeface="+mj-ea"/>
            </a:endParaRPr>
          </a:p>
          <a:p>
            <a:pPr marL="457200" indent="-457200">
              <a:buNone/>
            </a:pPr>
            <a:endParaRPr lang="en-US" altLang="ko-KR" sz="24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j-ea"/>
                <a:ea typeface="+mj-ea"/>
              </a:rPr>
              <a:t>    ad</a:t>
            </a:r>
            <a:r>
              <a:rPr lang="ko-KR" altLang="en-US" sz="2400" b="1" dirty="0">
                <a:latin typeface="+mj-ea"/>
                <a:ea typeface="+mj-ea"/>
              </a:rPr>
              <a:t>는 변수명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변경 가능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ko-KR" sz="2400" b="1" dirty="0">
                <a:latin typeface="+mj-ea"/>
                <a:ea typeface="+mj-ea"/>
              </a:rPr>
              <a:t>    </a:t>
            </a:r>
          </a:p>
          <a:p>
            <a:pPr marL="0" indent="0">
              <a:buNone/>
            </a:pPr>
            <a:r>
              <a:rPr lang="ko-KR" altLang="en-US" sz="2400" b="1" dirty="0">
                <a:latin typeface="+mj-ea"/>
                <a:ea typeface="+mj-ea"/>
              </a:rPr>
              <a:t>    상태 출력 확인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336389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878" y="1699544"/>
            <a:ext cx="8543925" cy="2851208"/>
          </a:xfrm>
        </p:spPr>
        <p:txBody>
          <a:bodyPr anchor="ctr"/>
          <a:lstStyle/>
          <a:p>
            <a:pPr algn="ctr"/>
            <a:r>
              <a:rPr lang="ko-KR" altLang="en-US" b="1" dirty="0"/>
              <a:t>대회 소개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859110" y="3767274"/>
            <a:ext cx="422427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643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Control Panel </a:t>
            </a:r>
            <a:r>
              <a:rPr lang="ko-KR" altLang="en-US" sz="3200" b="1" dirty="0">
                <a:latin typeface="+mj-ea"/>
              </a:rPr>
              <a:t>호출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2347" y="1821074"/>
            <a:ext cx="5644912" cy="3694358"/>
            <a:chOff x="378522" y="1588842"/>
            <a:chExt cx="5452947" cy="3957212"/>
          </a:xfrm>
        </p:grpSpPr>
        <p:pic>
          <p:nvPicPr>
            <p:cNvPr id="13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22" y="1588842"/>
              <a:ext cx="5452947" cy="3850784"/>
            </a:xfrm>
            <a:prstGeom prst="rect">
              <a:avLst/>
            </a:prstGeom>
          </p:spPr>
        </p:pic>
        <p:sp>
          <p:nvSpPr>
            <p:cNvPr id="14" name="직사각형 7"/>
            <p:cNvSpPr/>
            <p:nvPr/>
          </p:nvSpPr>
          <p:spPr>
            <a:xfrm>
              <a:off x="1884441" y="2192580"/>
              <a:ext cx="3947027" cy="33534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" name="오른쪽 화살표 6"/>
            <p:cNvSpPr/>
            <p:nvPr/>
          </p:nvSpPr>
          <p:spPr>
            <a:xfrm rot="5400000">
              <a:off x="4180321" y="2694461"/>
              <a:ext cx="580086" cy="161394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278096" y="2651132"/>
              <a:ext cx="2509220" cy="498036"/>
              <a:chOff x="3278096" y="2651132"/>
              <a:chExt cx="2509220" cy="498036"/>
            </a:xfrm>
          </p:grpSpPr>
          <p:pic>
            <p:nvPicPr>
              <p:cNvPr id="15" name="그림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65" t="21394" r="45030" b="40084"/>
              <a:stretch/>
            </p:blipFill>
            <p:spPr>
              <a:xfrm>
                <a:off x="3278096" y="2651132"/>
                <a:ext cx="2384536" cy="49803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277392" y="2674013"/>
                <a:ext cx="1509924" cy="4158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err="1">
                    <a:latin typeface="+mn-ea"/>
                  </a:rPr>
                  <a:t>ad.control</a:t>
                </a:r>
                <a:endParaRPr lang="ko-KR" altLang="en-US" sz="2400" b="1" dirty="0">
                  <a:latin typeface="+mn-ea"/>
                </a:endParaRPr>
              </a:p>
            </p:txBody>
          </p:sp>
        </p:grpSp>
      </p:grpSp>
      <p:sp>
        <p:nvSpPr>
          <p:cNvPr id="18" name="내용 개체 틀 1"/>
          <p:cNvSpPr txBox="1">
            <a:spLocks/>
          </p:cNvSpPr>
          <p:nvPr/>
        </p:nvSpPr>
        <p:spPr>
          <a:xfrm>
            <a:off x="6554688" y="2417648"/>
            <a:ext cx="3111826" cy="351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1" hangingPunct="1">
              <a:lnSpc>
                <a:spcPct val="90000"/>
              </a:lnSpc>
              <a:spcBef>
                <a:spcPts val="813"/>
              </a:spcBef>
              <a:buFont typeface="Wingdings 2" pitchFamily="18" charset="2"/>
              <a:buChar char="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lnSpc>
                <a:spcPct val="90000"/>
              </a:lnSpc>
              <a:spcBef>
                <a:spcPts val="406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</a:rPr>
              <a:t>3. </a:t>
            </a:r>
            <a:r>
              <a:rPr lang="en-US" altLang="ko-KR" b="1" dirty="0" err="1">
                <a:latin typeface="+mn-ea"/>
              </a:rPr>
              <a:t>ad.control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입력</a:t>
            </a:r>
            <a:endParaRPr lang="en-US" altLang="ko-KR" b="1" dirty="0">
              <a:latin typeface="+mn-ea"/>
            </a:endParaRPr>
          </a:p>
          <a:p>
            <a:pPr marL="457200" indent="-45720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r>
              <a:rPr lang="ko-KR" altLang="en-US" b="1" dirty="0">
                <a:latin typeface="+mn-ea"/>
              </a:rPr>
              <a:t>   키보드로 조작 및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</a:rPr>
              <a:t>   </a:t>
            </a:r>
            <a:r>
              <a:rPr lang="ko-KR" altLang="en-US" b="1" dirty="0">
                <a:latin typeface="+mn-ea"/>
              </a:rPr>
              <a:t>상태 확인 가능</a:t>
            </a:r>
            <a:endParaRPr lang="en-US" altLang="ko-KR" b="1" dirty="0">
              <a:latin typeface="+mn-ea"/>
            </a:endParaRPr>
          </a:p>
        </p:txBody>
      </p:sp>
      <p:sp>
        <p:nvSpPr>
          <p:cNvPr id="20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2237389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키보드 </a:t>
            </a:r>
            <a:r>
              <a:rPr lang="ko-KR" altLang="en-US" sz="3200" b="1" dirty="0" err="1">
                <a:latin typeface="+mj-ea"/>
              </a:rPr>
              <a:t>맵</a:t>
            </a:r>
            <a:r>
              <a:rPr lang="ko-KR" altLang="en-US" sz="3200" b="1" dirty="0">
                <a:latin typeface="+mj-ea"/>
              </a:rPr>
              <a:t> 예제</a:t>
            </a:r>
            <a:endParaRPr lang="en-US" altLang="ko-KR" sz="3200" b="1" dirty="0">
              <a:latin typeface="+mj-ea"/>
            </a:endParaRPr>
          </a:p>
        </p:txBody>
      </p:sp>
      <p:pic>
        <p:nvPicPr>
          <p:cNvPr id="17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 r="18873"/>
          <a:stretch/>
        </p:blipFill>
        <p:spPr>
          <a:xfrm>
            <a:off x="1125949" y="2384404"/>
            <a:ext cx="8108349" cy="2485729"/>
          </a:xfrm>
          <a:prstGeom prst="rect">
            <a:avLst/>
          </a:prstGeom>
        </p:spPr>
      </p:pic>
      <p:sp>
        <p:nvSpPr>
          <p:cNvPr id="18" name="직사각형 9"/>
          <p:cNvSpPr/>
          <p:nvPr/>
        </p:nvSpPr>
        <p:spPr>
          <a:xfrm>
            <a:off x="7722898" y="2378262"/>
            <a:ext cx="1555852" cy="105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360" y="300895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Q : </a:t>
            </a:r>
            <a:r>
              <a:rPr lang="ko-KR" altLang="en-US" dirty="0">
                <a:latin typeface="+mj-ea"/>
                <a:ea typeface="+mj-ea"/>
              </a:rPr>
              <a:t>종료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5241" y="4851248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Space : </a:t>
            </a:r>
            <a:r>
              <a:rPr lang="ko-KR" altLang="en-US" dirty="0">
                <a:latin typeface="+mj-ea"/>
                <a:ea typeface="+mj-ea"/>
              </a:rPr>
              <a:t>착륙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22897" y="3297721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Shift : </a:t>
            </a:r>
            <a:r>
              <a:rPr lang="ko-KR" altLang="en-US" dirty="0" err="1">
                <a:latin typeface="+mj-ea"/>
                <a:ea typeface="+mj-ea"/>
              </a:rPr>
              <a:t>호버링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22897" y="2912284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Enter : </a:t>
            </a:r>
            <a:r>
              <a:rPr lang="ko-KR" altLang="en-US" dirty="0">
                <a:latin typeface="+mj-ea"/>
                <a:ea typeface="+mj-ea"/>
              </a:rPr>
              <a:t>이륙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22898" y="4948313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↑ ↓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고도조절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22897" y="5317645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← →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방향조절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5173" y="1982671"/>
            <a:ext cx="17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W,A,S, D : </a:t>
            </a:r>
            <a:r>
              <a:rPr lang="ko-KR" altLang="en-US" dirty="0">
                <a:latin typeface="+mj-ea"/>
                <a:ea typeface="+mj-ea"/>
              </a:rPr>
              <a:t>이동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6741" y="1052958"/>
            <a:ext cx="512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제공 코드에서는 모두 구현되어 있지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180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키보드 입력 코드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17" y="1422290"/>
            <a:ext cx="1798680" cy="4787915"/>
          </a:xfrm>
          <a:prstGeom prst="rect">
            <a:avLst/>
          </a:prstGeom>
        </p:spPr>
      </p:pic>
      <p:sp>
        <p:nvSpPr>
          <p:cNvPr id="15" name="내용 개체 틀 1"/>
          <p:cNvSpPr txBox="1">
            <a:spLocks/>
          </p:cNvSpPr>
          <p:nvPr/>
        </p:nvSpPr>
        <p:spPr>
          <a:xfrm>
            <a:off x="3766497" y="1512609"/>
            <a:ext cx="5619043" cy="460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j-ea"/>
                <a:ea typeface="+mj-ea"/>
              </a:rPr>
              <a:t>제공 코드 </a:t>
            </a:r>
            <a:r>
              <a:rPr lang="en-US" altLang="ko-KR" sz="2400" dirty="0" err="1">
                <a:latin typeface="+mj-ea"/>
                <a:ea typeface="+mj-ea"/>
              </a:rPr>
              <a:t>ARDrone.m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파일 내용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Line 242 – 272 </a:t>
            </a:r>
            <a:r>
              <a:rPr lang="ko-KR" altLang="en-US" sz="2400" dirty="0">
                <a:latin typeface="+mj-ea"/>
                <a:ea typeface="+mj-ea"/>
              </a:rPr>
              <a:t>내용 수정을 통하여 키보드 입력에 따른 </a:t>
            </a:r>
            <a:r>
              <a:rPr lang="ko-KR" altLang="en-US" sz="2400" dirty="0" err="1">
                <a:latin typeface="+mj-ea"/>
                <a:ea typeface="+mj-ea"/>
              </a:rPr>
              <a:t>쿼드콥터</a:t>
            </a:r>
            <a:r>
              <a:rPr lang="ko-KR" altLang="en-US" sz="2400" dirty="0">
                <a:latin typeface="+mj-ea"/>
                <a:ea typeface="+mj-ea"/>
              </a:rPr>
              <a:t> 움직임 설정 가능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w </a:t>
            </a:r>
            <a:r>
              <a:rPr lang="ko-KR" altLang="en-US" sz="2400" dirty="0" err="1">
                <a:latin typeface="+mj-ea"/>
                <a:ea typeface="+mj-ea"/>
              </a:rPr>
              <a:t>키입력시</a:t>
            </a:r>
            <a:r>
              <a:rPr lang="ko-KR" altLang="en-US" sz="2400" dirty="0">
                <a:latin typeface="+mj-ea"/>
                <a:ea typeface="+mj-ea"/>
              </a:rPr>
              <a:t> 전진</a:t>
            </a:r>
            <a:r>
              <a:rPr lang="en-US" altLang="ko-KR" sz="2400" dirty="0">
                <a:latin typeface="+mj-ea"/>
                <a:ea typeface="+mj-ea"/>
              </a:rPr>
              <a:t>, s </a:t>
            </a:r>
            <a:r>
              <a:rPr lang="ko-KR" altLang="en-US" sz="2400" dirty="0" err="1">
                <a:latin typeface="+mj-ea"/>
                <a:ea typeface="+mj-ea"/>
              </a:rPr>
              <a:t>입력시</a:t>
            </a:r>
            <a:r>
              <a:rPr lang="ko-KR" altLang="en-US" sz="2400" dirty="0">
                <a:latin typeface="+mj-ea"/>
                <a:ea typeface="+mj-ea"/>
              </a:rPr>
              <a:t> 후진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다음 코드를 완성시켜야 원격 조정이 가능함</a:t>
            </a:r>
            <a:endParaRPr lang="en-US" altLang="ko-KR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438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상태 변수 목록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프로그램 설계</a:t>
            </a: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6410547" y="1569350"/>
            <a:ext cx="3098950" cy="4425049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latin typeface="+mj-ea"/>
                <a:ea typeface="+mj-ea"/>
              </a:rPr>
              <a:t>Drone State</a:t>
            </a:r>
          </a:p>
          <a:p>
            <a:r>
              <a:rPr lang="en-US" altLang="ko-KR" sz="2600" dirty="0">
                <a:latin typeface="+mj-ea"/>
                <a:ea typeface="+mj-ea"/>
              </a:rPr>
              <a:t>Battery Voltage</a:t>
            </a:r>
          </a:p>
          <a:p>
            <a:endParaRPr lang="en-US" altLang="ko-KR" sz="1500" dirty="0">
              <a:latin typeface="+mj-ea"/>
              <a:ea typeface="+mj-ea"/>
            </a:endParaRPr>
          </a:p>
          <a:p>
            <a:r>
              <a:rPr lang="en-US" altLang="ko-KR" sz="2600" dirty="0">
                <a:latin typeface="+mj-ea"/>
                <a:ea typeface="+mj-ea"/>
              </a:rPr>
              <a:t>Pitch</a:t>
            </a:r>
          </a:p>
          <a:p>
            <a:r>
              <a:rPr lang="en-US" altLang="ko-KR" sz="2600" dirty="0">
                <a:latin typeface="+mj-ea"/>
                <a:ea typeface="+mj-ea"/>
              </a:rPr>
              <a:t>Roll</a:t>
            </a:r>
          </a:p>
          <a:p>
            <a:r>
              <a:rPr lang="en-US" altLang="ko-KR" sz="2600" dirty="0">
                <a:latin typeface="+mj-ea"/>
                <a:ea typeface="+mj-ea"/>
              </a:rPr>
              <a:t>Yaw</a:t>
            </a:r>
          </a:p>
          <a:p>
            <a:endParaRPr lang="en-US" altLang="ko-KR" sz="1500" dirty="0">
              <a:latin typeface="+mj-ea"/>
              <a:ea typeface="+mj-ea"/>
            </a:endParaRPr>
          </a:p>
          <a:p>
            <a:r>
              <a:rPr lang="en-US" altLang="ko-KR" sz="2600" dirty="0">
                <a:latin typeface="+mj-ea"/>
                <a:ea typeface="+mj-ea"/>
              </a:rPr>
              <a:t>Altitude</a:t>
            </a:r>
          </a:p>
          <a:p>
            <a:r>
              <a:rPr lang="en-US" altLang="ko-KR" sz="2600" dirty="0" err="1">
                <a:latin typeface="+mj-ea"/>
                <a:ea typeface="+mj-ea"/>
              </a:rPr>
              <a:t>X_Velocity</a:t>
            </a:r>
            <a:endParaRPr lang="en-US" altLang="ko-KR" sz="2600" dirty="0">
              <a:latin typeface="+mj-ea"/>
              <a:ea typeface="+mj-ea"/>
            </a:endParaRPr>
          </a:p>
          <a:p>
            <a:r>
              <a:rPr lang="en-US" altLang="ko-KR" sz="2600" dirty="0" err="1">
                <a:latin typeface="+mj-ea"/>
                <a:ea typeface="+mj-ea"/>
              </a:rPr>
              <a:t>Y_Velocity</a:t>
            </a:r>
            <a:endParaRPr lang="en-US" altLang="ko-KR" sz="2600" dirty="0">
              <a:latin typeface="+mj-ea"/>
              <a:ea typeface="+mj-ea"/>
            </a:endParaRPr>
          </a:p>
          <a:p>
            <a:endParaRPr lang="ko-KR" altLang="en-US" sz="2600" dirty="0">
              <a:latin typeface="+mj-ea"/>
              <a:ea typeface="+mj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1304" y="1959429"/>
            <a:ext cx="5207950" cy="3681185"/>
            <a:chOff x="3665725" y="1342069"/>
            <a:chExt cx="5102993" cy="3694197"/>
          </a:xfrm>
        </p:grpSpPr>
        <p:pic>
          <p:nvPicPr>
            <p:cNvPr id="15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25" y="1342069"/>
              <a:ext cx="5012964" cy="34764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4494" y="2841674"/>
              <a:ext cx="11442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X_velocity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7966" y="4666934"/>
              <a:ext cx="11362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Y_velocity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85945" y="4608767"/>
              <a:ext cx="936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Altitude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640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명령어 호출 방법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프로그램 설계</a:t>
            </a: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589824" y="1943779"/>
            <a:ext cx="4206430" cy="185896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Takeoff() : </a:t>
            </a:r>
            <a:r>
              <a:rPr lang="ko-KR" altLang="en-US" sz="2400" dirty="0">
                <a:latin typeface="+mj-ea"/>
                <a:ea typeface="+mj-ea"/>
              </a:rPr>
              <a:t>이륙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land() : </a:t>
            </a:r>
            <a:r>
              <a:rPr lang="ko-KR" altLang="en-US" sz="2400" dirty="0">
                <a:latin typeface="+mj-ea"/>
                <a:ea typeface="+mj-ea"/>
              </a:rPr>
              <a:t>착륙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emergency() : </a:t>
            </a:r>
            <a:r>
              <a:rPr lang="ko-KR" altLang="en-US" sz="2400" dirty="0">
                <a:latin typeface="+mj-ea"/>
                <a:ea typeface="+mj-ea"/>
              </a:rPr>
              <a:t>비상 착륙</a:t>
            </a:r>
            <a:endParaRPr lang="en-US" altLang="ko-KR" sz="2400" dirty="0"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027099" y="2068994"/>
            <a:ext cx="2608441" cy="3214206"/>
            <a:chOff x="7616867" y="2098022"/>
            <a:chExt cx="2020620" cy="2499156"/>
          </a:xfrm>
        </p:grpSpPr>
        <p:sp>
          <p:nvSpPr>
            <p:cNvPr id="12" name="TextBox 11"/>
            <p:cNvSpPr txBox="1"/>
            <p:nvPr/>
          </p:nvSpPr>
          <p:spPr>
            <a:xfrm>
              <a:off x="7980016" y="2125016"/>
              <a:ext cx="1657470" cy="3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높이 조절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0017" y="2825463"/>
              <a:ext cx="1657470" cy="3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좌우 움직임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0017" y="3529125"/>
              <a:ext cx="1657470" cy="3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앞뒤 움직임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0017" y="4145995"/>
              <a:ext cx="1657470" cy="3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좌우 회전</a:t>
              </a:r>
            </a:p>
          </p:txBody>
        </p:sp>
        <p:sp>
          <p:nvSpPr>
            <p:cNvPr id="19" name="오른쪽 중괄호 8"/>
            <p:cNvSpPr/>
            <p:nvPr/>
          </p:nvSpPr>
          <p:spPr>
            <a:xfrm>
              <a:off x="7621350" y="2098022"/>
              <a:ext cx="295835" cy="45118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latin typeface="+mj-ea"/>
                <a:ea typeface="+mj-ea"/>
              </a:endParaRPr>
            </a:p>
          </p:txBody>
        </p:sp>
        <p:sp>
          <p:nvSpPr>
            <p:cNvPr id="20" name="오른쪽 중괄호 9"/>
            <p:cNvSpPr/>
            <p:nvPr/>
          </p:nvSpPr>
          <p:spPr>
            <a:xfrm>
              <a:off x="7616868" y="2825464"/>
              <a:ext cx="295835" cy="45118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latin typeface="+mj-ea"/>
                <a:ea typeface="+mj-ea"/>
              </a:endParaRPr>
            </a:p>
          </p:txBody>
        </p:sp>
        <p:sp>
          <p:nvSpPr>
            <p:cNvPr id="21" name="오른쪽 중괄호 10"/>
            <p:cNvSpPr/>
            <p:nvPr/>
          </p:nvSpPr>
          <p:spPr>
            <a:xfrm>
              <a:off x="7616867" y="4145996"/>
              <a:ext cx="295835" cy="45118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latin typeface="+mj-ea"/>
                <a:ea typeface="+mj-ea"/>
              </a:endParaRPr>
            </a:p>
          </p:txBody>
        </p:sp>
        <p:sp>
          <p:nvSpPr>
            <p:cNvPr id="22" name="오른쪽 중괄호 11"/>
            <p:cNvSpPr/>
            <p:nvPr/>
          </p:nvSpPr>
          <p:spPr>
            <a:xfrm>
              <a:off x="7625832" y="3529126"/>
              <a:ext cx="295835" cy="45118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latin typeface="+mj-ea"/>
                <a:ea typeface="+mj-ea"/>
              </a:endParaRPr>
            </a:p>
          </p:txBody>
        </p:sp>
      </p:grpSp>
      <p:sp>
        <p:nvSpPr>
          <p:cNvPr id="14" name="내용 개체 틀 1"/>
          <p:cNvSpPr txBox="1">
            <a:spLocks/>
          </p:cNvSpPr>
          <p:nvPr/>
        </p:nvSpPr>
        <p:spPr>
          <a:xfrm>
            <a:off x="4754007" y="1885723"/>
            <a:ext cx="2363115" cy="376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5738" marR="0" lvl="0" indent="-185738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moveUp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moveDown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moveLeft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moveRight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moveForward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moveReverse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rotateLeft</a:t>
            </a:r>
            <a:b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rotateRight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529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Move </a:t>
            </a:r>
            <a:r>
              <a:rPr lang="ko-KR" altLang="en-US" sz="3200" b="1" dirty="0">
                <a:latin typeface="+mj-ea"/>
              </a:rPr>
              <a:t>변수 이용한 조작법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프로그램 설계</a:t>
            </a:r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1149337" y="1378853"/>
            <a:ext cx="7457631" cy="48187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move(①, [ ② ③ ④ ⑤ ], ⑥)</a:t>
            </a:r>
            <a:br>
              <a:rPr lang="en-US" altLang="ko-KR" dirty="0">
                <a:latin typeface="+mj-ea"/>
                <a:ea typeface="+mj-ea"/>
              </a:rPr>
            </a:b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① : </a:t>
            </a:r>
            <a:r>
              <a:rPr lang="en-US" altLang="ko-KR" dirty="0" err="1">
                <a:latin typeface="+mj-ea"/>
                <a:ea typeface="+mj-ea"/>
              </a:rPr>
              <a:t>Ar</a:t>
            </a:r>
            <a:r>
              <a:rPr lang="en-US" altLang="ko-KR" dirty="0">
                <a:latin typeface="+mj-ea"/>
                <a:ea typeface="+mj-ea"/>
              </a:rPr>
              <a:t> Drone </a:t>
            </a:r>
            <a:r>
              <a:rPr lang="ko-KR" altLang="en-US" dirty="0">
                <a:latin typeface="+mj-ea"/>
                <a:ea typeface="+mj-ea"/>
              </a:rPr>
              <a:t>변수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② : </a:t>
            </a:r>
            <a:r>
              <a:rPr lang="ko-KR" altLang="en-US" dirty="0">
                <a:latin typeface="+mj-ea"/>
                <a:ea typeface="+mj-ea"/>
              </a:rPr>
              <a:t>앞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뒤 속도 입력 </a:t>
            </a:r>
            <a:r>
              <a:rPr lang="en-US" altLang="ko-KR" dirty="0">
                <a:latin typeface="+mj-ea"/>
                <a:ea typeface="+mj-ea"/>
              </a:rPr>
              <a:t>		[ -1 ~ 1 ]</a:t>
            </a:r>
          </a:p>
          <a:p>
            <a:r>
              <a:rPr lang="en-US" altLang="ko-KR" dirty="0">
                <a:latin typeface="+mj-ea"/>
                <a:ea typeface="+mj-ea"/>
              </a:rPr>
              <a:t>③ : </a:t>
            </a:r>
            <a:r>
              <a:rPr lang="ko-KR" altLang="en-US" dirty="0">
                <a:latin typeface="+mj-ea"/>
                <a:ea typeface="+mj-ea"/>
              </a:rPr>
              <a:t>좌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우 속도 입력</a:t>
            </a:r>
            <a:r>
              <a:rPr lang="en-US" altLang="ko-KR" dirty="0">
                <a:latin typeface="+mj-ea"/>
                <a:ea typeface="+mj-ea"/>
              </a:rPr>
              <a:t>		[ -1 ~ 1 ]</a:t>
            </a:r>
          </a:p>
          <a:p>
            <a:r>
              <a:rPr lang="en-US" altLang="ko-KR" dirty="0">
                <a:latin typeface="+mj-ea"/>
                <a:ea typeface="+mj-ea"/>
              </a:rPr>
              <a:t>④ : </a:t>
            </a:r>
            <a:r>
              <a:rPr lang="ko-KR" altLang="en-US" dirty="0">
                <a:latin typeface="+mj-ea"/>
                <a:ea typeface="+mj-ea"/>
              </a:rPr>
              <a:t>상</a:t>
            </a:r>
            <a:r>
              <a:rPr lang="en-US" altLang="ko-KR" dirty="0">
                <a:latin typeface="+mj-ea"/>
                <a:ea typeface="+mj-ea"/>
              </a:rPr>
              <a:t> / </a:t>
            </a:r>
            <a:r>
              <a:rPr lang="ko-KR" altLang="en-US" dirty="0">
                <a:latin typeface="+mj-ea"/>
                <a:ea typeface="+mj-ea"/>
              </a:rPr>
              <a:t>하 속도 입력 </a:t>
            </a:r>
            <a:r>
              <a:rPr lang="en-US" altLang="ko-KR" dirty="0">
                <a:latin typeface="+mj-ea"/>
                <a:ea typeface="+mj-ea"/>
              </a:rPr>
              <a:t>		[ -1 ~ 1 ]</a:t>
            </a:r>
          </a:p>
          <a:p>
            <a:r>
              <a:rPr lang="en-US" altLang="ko-KR" dirty="0">
                <a:latin typeface="+mj-ea"/>
                <a:ea typeface="+mj-ea"/>
              </a:rPr>
              <a:t>⑤ : </a:t>
            </a:r>
            <a:r>
              <a:rPr lang="ko-KR" altLang="en-US" dirty="0">
                <a:latin typeface="+mj-ea"/>
                <a:ea typeface="+mj-ea"/>
              </a:rPr>
              <a:t>좌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우 회전 속도 입력 	</a:t>
            </a:r>
            <a:r>
              <a:rPr lang="en-US" altLang="ko-KR" dirty="0">
                <a:latin typeface="+mj-ea"/>
                <a:ea typeface="+mj-ea"/>
              </a:rPr>
              <a:t>[ -1 ~ 1 ]</a:t>
            </a:r>
          </a:p>
          <a:p>
            <a:r>
              <a:rPr lang="en-US" altLang="ko-KR" dirty="0">
                <a:latin typeface="+mj-ea"/>
                <a:ea typeface="+mj-ea"/>
              </a:rPr>
              <a:t>⑥ : time input 			            0.1s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>
              <a:lnSpc>
                <a:spcPts val="3500"/>
              </a:lnSpc>
            </a:pPr>
            <a:r>
              <a:rPr lang="en-US" altLang="ko-KR" dirty="0">
                <a:latin typeface="+mj-ea"/>
                <a:ea typeface="+mj-ea"/>
              </a:rPr>
              <a:t>Example) move(ad, [0 0 0 -1], 5)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 : 0.5 </a:t>
            </a:r>
            <a:r>
              <a:rPr lang="ko-KR" altLang="en-US" dirty="0">
                <a:latin typeface="+mj-ea"/>
                <a:ea typeface="+mj-ea"/>
              </a:rPr>
              <a:t>초 시간 동안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의 속도로 우회전으로 이동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463" y="1378853"/>
            <a:ext cx="2146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‘ESC’ </a:t>
            </a:r>
            <a:r>
              <a:rPr lang="ko-KR" altLang="en-US" dirty="0"/>
              <a:t>버튼을 통해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비상 정지 가능 </a:t>
            </a:r>
          </a:p>
        </p:txBody>
      </p:sp>
    </p:spTree>
    <p:extLst>
      <p:ext uri="{BB962C8B-B14F-4D97-AF65-F5344CB8AC3E}">
        <p14:creationId xmlns:p14="http://schemas.microsoft.com/office/powerpoint/2010/main" val="116793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‘</a:t>
            </a:r>
            <a:r>
              <a:rPr lang="ko-KR" altLang="en-US" sz="3200" b="1" dirty="0"/>
              <a:t>ㅁ</a:t>
            </a:r>
            <a:r>
              <a:rPr lang="en-US" altLang="ko-KR" sz="3200" b="1" dirty="0"/>
              <a:t>’ </a:t>
            </a:r>
            <a:r>
              <a:rPr lang="ko-KR" altLang="en-US" sz="3200" b="1" dirty="0"/>
              <a:t>형태 이동 프로그램 설계</a:t>
            </a:r>
            <a:endParaRPr lang="en-US" altLang="ko-KR" sz="3200" b="1" dirty="0"/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15" name="타원 14"/>
          <p:cNvSpPr/>
          <p:nvPr/>
        </p:nvSpPr>
        <p:spPr>
          <a:xfrm>
            <a:off x="8538411" y="2691422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38411" y="3470691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532412" y="4305762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32411" y="5110153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4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07" y="2013961"/>
            <a:ext cx="835197" cy="830303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10800000">
            <a:off x="817292" y="3037230"/>
            <a:ext cx="242047" cy="17839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아래쪽 화살표 11"/>
          <p:cNvSpPr/>
          <p:nvPr/>
        </p:nvSpPr>
        <p:spPr>
          <a:xfrm rot="5400000">
            <a:off x="2250368" y="4498551"/>
            <a:ext cx="242047" cy="17839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아래쪽 화살표 12"/>
          <p:cNvSpPr/>
          <p:nvPr/>
        </p:nvSpPr>
        <p:spPr>
          <a:xfrm>
            <a:off x="3758889" y="3037230"/>
            <a:ext cx="242047" cy="17839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아래쪽 화살표 13"/>
          <p:cNvSpPr/>
          <p:nvPr/>
        </p:nvSpPr>
        <p:spPr>
          <a:xfrm rot="16200000">
            <a:off x="2250368" y="1537125"/>
            <a:ext cx="242047" cy="17839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3235" y="3776375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타원 20"/>
          <p:cNvSpPr/>
          <p:nvPr/>
        </p:nvSpPr>
        <p:spPr>
          <a:xfrm>
            <a:off x="2218549" y="4967487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1" name="타원 21"/>
          <p:cNvSpPr/>
          <p:nvPr/>
        </p:nvSpPr>
        <p:spPr>
          <a:xfrm>
            <a:off x="3453206" y="3776374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타원 23"/>
          <p:cNvSpPr/>
          <p:nvPr/>
        </p:nvSpPr>
        <p:spPr>
          <a:xfrm>
            <a:off x="2218548" y="2554852"/>
            <a:ext cx="305683" cy="3056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738" y="5819677"/>
            <a:ext cx="374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‘ESC’ </a:t>
            </a:r>
            <a:r>
              <a:rPr lang="ko-KR" altLang="en-US" dirty="0"/>
              <a:t>버튼을 통해 비상 정지 가능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73" y="1539811"/>
            <a:ext cx="3495238" cy="4392664"/>
          </a:xfrm>
          <a:prstGeom prst="rect">
            <a:avLst/>
          </a:prstGeom>
        </p:spPr>
      </p:pic>
      <p:sp>
        <p:nvSpPr>
          <p:cNvPr id="23" name="직사각형 7"/>
          <p:cNvSpPr/>
          <p:nvPr/>
        </p:nvSpPr>
        <p:spPr>
          <a:xfrm>
            <a:off x="5494945" y="1981591"/>
            <a:ext cx="2375731" cy="568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70676" y="209813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키 입력 윈도우</a:t>
            </a:r>
          </a:p>
        </p:txBody>
      </p:sp>
    </p:spTree>
    <p:extLst>
      <p:ext uri="{BB962C8B-B14F-4D97-AF65-F5344CB8AC3E}">
        <p14:creationId xmlns:p14="http://schemas.microsoft.com/office/powerpoint/2010/main" val="40298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Move Code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6" y="1491471"/>
            <a:ext cx="6162675" cy="4000500"/>
          </a:xfrm>
          <a:prstGeom prst="rect">
            <a:avLst/>
          </a:prstGeom>
        </p:spPr>
      </p:pic>
      <p:sp>
        <p:nvSpPr>
          <p:cNvPr id="5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8261" y="312238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% Log </a:t>
            </a:r>
            <a:r>
              <a:rPr lang="ko-KR" altLang="en-US" dirty="0">
                <a:solidFill>
                  <a:schemeClr val="accent6"/>
                </a:solidFill>
              </a:rPr>
              <a:t>기록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8260" y="2074741"/>
            <a:ext cx="296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% </a:t>
            </a:r>
            <a:r>
              <a:rPr lang="ko-KR" altLang="en-US" dirty="0">
                <a:solidFill>
                  <a:schemeClr val="accent6"/>
                </a:solidFill>
              </a:rPr>
              <a:t>속도 입력이 </a:t>
            </a:r>
            <a:r>
              <a:rPr lang="en-US" altLang="ko-KR" dirty="0">
                <a:solidFill>
                  <a:schemeClr val="accent6"/>
                </a:solidFill>
              </a:rPr>
              <a:t>0 </a:t>
            </a:r>
            <a:r>
              <a:rPr lang="ko-KR" altLang="en-US" dirty="0">
                <a:solidFill>
                  <a:schemeClr val="accent6"/>
                </a:solidFill>
              </a:rPr>
              <a:t>일 때 </a:t>
            </a:r>
            <a:r>
              <a:rPr lang="en-US" altLang="ko-KR" dirty="0">
                <a:solidFill>
                  <a:schemeClr val="accent6"/>
                </a:solidFill>
              </a:rPr>
              <a:t>Hover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8260" y="3985371"/>
            <a:ext cx="279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% Key </a:t>
            </a:r>
            <a:r>
              <a:rPr lang="ko-KR" altLang="en-US" dirty="0">
                <a:solidFill>
                  <a:schemeClr val="accent6"/>
                </a:solidFill>
              </a:rPr>
              <a:t>입력 확인 비상 정지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8260" y="5033019"/>
            <a:ext cx="227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% </a:t>
            </a:r>
            <a:r>
              <a:rPr lang="ko-KR" altLang="en-US" dirty="0">
                <a:solidFill>
                  <a:schemeClr val="accent6"/>
                </a:solidFill>
              </a:rPr>
              <a:t>진행 종료 후 </a:t>
            </a:r>
            <a:r>
              <a:rPr lang="en-US" altLang="ko-KR" dirty="0">
                <a:solidFill>
                  <a:schemeClr val="accent6"/>
                </a:solidFill>
              </a:rPr>
              <a:t>Hover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132" y="1359911"/>
            <a:ext cx="348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Move </a:t>
            </a:r>
            <a:r>
              <a:rPr lang="ko-KR" altLang="en-US" dirty="0"/>
              <a:t>함수는 변경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072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프로그램 사용 동영상</a:t>
            </a:r>
            <a:endParaRPr lang="en-US" altLang="ko-KR" sz="3200" b="1" dirty="0"/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pic>
        <p:nvPicPr>
          <p:cNvPr id="3" name="drone_matla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358" y="1091903"/>
            <a:ext cx="69342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ea"/>
                <a:ea typeface="+mn-ea"/>
              </a:rPr>
              <a:t>AR Drone </a:t>
            </a:r>
            <a:r>
              <a:rPr lang="ko-KR" altLang="en-US" sz="3200" b="1" dirty="0">
                <a:latin typeface="+mn-ea"/>
                <a:ea typeface="+mn-ea"/>
              </a:rPr>
              <a:t>항법 정보 확인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23" name="내용 개체 틀 1"/>
          <p:cNvSpPr txBox="1">
            <a:spLocks/>
          </p:cNvSpPr>
          <p:nvPr/>
        </p:nvSpPr>
        <p:spPr>
          <a:xfrm>
            <a:off x="641347" y="1306283"/>
            <a:ext cx="6725931" cy="497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Plot(①) </a:t>
            </a:r>
          </a:p>
          <a:p>
            <a:r>
              <a:rPr lang="en-US" altLang="ko-KR" sz="2400" dirty="0">
                <a:latin typeface="+mj-ea"/>
                <a:ea typeface="+mj-ea"/>
              </a:rPr>
              <a:t>① : </a:t>
            </a:r>
            <a:r>
              <a:rPr lang="ko-KR" altLang="en-US" sz="2400" dirty="0">
                <a:latin typeface="+mj-ea"/>
                <a:ea typeface="+mj-ea"/>
              </a:rPr>
              <a:t> 그래프로 출력 원하는 변수 입력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p(:,1) : Pitch</a:t>
            </a:r>
          </a:p>
          <a:p>
            <a:r>
              <a:rPr lang="en-US" altLang="ko-KR" sz="2400" dirty="0">
                <a:latin typeface="+mj-ea"/>
                <a:ea typeface="+mj-ea"/>
              </a:rPr>
              <a:t>p(:,2) : Yaw</a:t>
            </a:r>
          </a:p>
          <a:p>
            <a:r>
              <a:rPr lang="en-US" altLang="ko-KR" sz="2400" dirty="0">
                <a:latin typeface="+mj-ea"/>
                <a:ea typeface="+mj-ea"/>
              </a:rPr>
              <a:t>p(:,3) : Roll</a:t>
            </a:r>
          </a:p>
          <a:p>
            <a:r>
              <a:rPr lang="en-US" altLang="ko-KR" sz="2400" dirty="0">
                <a:latin typeface="+mj-ea"/>
                <a:ea typeface="+mj-ea"/>
              </a:rPr>
              <a:t>p(:,4) : Altitude</a:t>
            </a:r>
          </a:p>
          <a:p>
            <a:r>
              <a:rPr lang="en-US" altLang="ko-KR" sz="2400" dirty="0">
                <a:latin typeface="+mj-ea"/>
                <a:ea typeface="+mj-ea"/>
              </a:rPr>
              <a:t>p(:,5) : </a:t>
            </a:r>
            <a:r>
              <a:rPr lang="en-US" altLang="ko-KR" sz="2400" dirty="0" err="1">
                <a:latin typeface="+mj-ea"/>
                <a:ea typeface="+mj-ea"/>
              </a:rPr>
              <a:t>X_Velocity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p(:,6) : </a:t>
            </a:r>
            <a:r>
              <a:rPr lang="en-US" altLang="ko-KR" sz="2400" dirty="0" err="1">
                <a:latin typeface="+mj-ea"/>
                <a:ea typeface="+mj-ea"/>
              </a:rPr>
              <a:t>Y_Velocity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2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72" y="2460271"/>
            <a:ext cx="4018245" cy="3008312"/>
          </a:xfr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84" y="2340853"/>
            <a:ext cx="4608678" cy="3450346"/>
          </a:xfrm>
          <a:prstGeom prst="rect">
            <a:avLst/>
          </a:prstGeom>
        </p:spPr>
      </p:pic>
      <p:sp>
        <p:nvSpPr>
          <p:cNvPr id="24" name="오른쪽 화살표 6"/>
          <p:cNvSpPr/>
          <p:nvPr/>
        </p:nvSpPr>
        <p:spPr>
          <a:xfrm>
            <a:off x="3946258" y="3824617"/>
            <a:ext cx="1046657" cy="776412"/>
          </a:xfrm>
          <a:prstGeom prst="rightArrow">
            <a:avLst>
              <a:gd name="adj1" fmla="val 50000"/>
              <a:gd name="adj2" fmla="val 715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027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경기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76376" y="4352883"/>
            <a:ext cx="4632684" cy="10331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1) </a:t>
            </a:r>
            <a:r>
              <a:rPr lang="ko-KR" altLang="en-US" sz="2000" b="1" dirty="0" err="1">
                <a:latin typeface="+mj-ea"/>
              </a:rPr>
              <a:t>쿼드콥터</a:t>
            </a:r>
            <a:r>
              <a:rPr lang="ko-KR" altLang="en-US" sz="2000" b="1" dirty="0">
                <a:latin typeface="+mj-ea"/>
                <a:ea typeface="+mj-ea"/>
              </a:rPr>
              <a:t> 이용한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레이싱 경기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2) </a:t>
            </a:r>
            <a:r>
              <a:rPr lang="ko-KR" altLang="en-US" sz="2000" b="1" dirty="0" err="1">
                <a:latin typeface="+mj-ea"/>
              </a:rPr>
              <a:t>쿼드콥터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항법 시스템 설계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3) </a:t>
            </a:r>
            <a:r>
              <a:rPr lang="ko-KR" altLang="en-US" sz="2000" b="1" dirty="0">
                <a:latin typeface="+mj-ea"/>
                <a:ea typeface="+mj-ea"/>
              </a:rPr>
              <a:t>창의적 </a:t>
            </a:r>
            <a:r>
              <a:rPr lang="ko-KR" altLang="en-US" sz="2000" b="1" dirty="0" err="1">
                <a:latin typeface="+mj-ea"/>
                <a:ea typeface="+mj-ea"/>
              </a:rPr>
              <a:t>쿼드콥터</a:t>
            </a:r>
            <a:r>
              <a:rPr lang="ko-KR" altLang="en-US" sz="2000" b="1" dirty="0">
                <a:latin typeface="+mj-ea"/>
                <a:ea typeface="+mj-ea"/>
              </a:rPr>
              <a:t> 비행 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4" y="1413351"/>
            <a:ext cx="3440836" cy="46155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4944688" y="1397948"/>
            <a:ext cx="3888432" cy="707886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2000" b="1" kern="0" dirty="0">
                <a:solidFill>
                  <a:schemeClr val="bg1"/>
                </a:solidFill>
              </a:rPr>
              <a:t>      연세대 전기전자 </a:t>
            </a:r>
            <a:r>
              <a:rPr lang="en-US" altLang="ko-KR" sz="2000" b="1" kern="0" dirty="0">
                <a:solidFill>
                  <a:schemeClr val="bg1"/>
                </a:solidFill>
              </a:rPr>
              <a:t>1</a:t>
            </a:r>
            <a:r>
              <a:rPr lang="ko-KR" altLang="en-US" sz="2000" b="1" kern="0" dirty="0">
                <a:solidFill>
                  <a:schemeClr val="bg1"/>
                </a:solidFill>
              </a:rPr>
              <a:t>학년 </a:t>
            </a:r>
            <a:endParaRPr lang="en-US" altLang="ko-KR" sz="2000" b="1" kern="0" dirty="0">
              <a:solidFill>
                <a:schemeClr val="bg1"/>
              </a:solidFill>
            </a:endParaRPr>
          </a:p>
          <a:p>
            <a:pPr algn="ctr" latinLnBrk="0"/>
            <a:r>
              <a:rPr lang="ko-KR" altLang="en-US" sz="2000" b="1" kern="0" dirty="0">
                <a:solidFill>
                  <a:schemeClr val="bg1"/>
                </a:solidFill>
              </a:rPr>
              <a:t>    창의 경진대회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96" y="1465307"/>
            <a:ext cx="563127" cy="563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직사각형 9"/>
          <p:cNvSpPr/>
          <p:nvPr/>
        </p:nvSpPr>
        <p:spPr>
          <a:xfrm>
            <a:off x="4429527" y="2427190"/>
            <a:ext cx="4794426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참가자격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연세대 전기전자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endParaRPr lang="en-US" altLang="ko-KR" sz="2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방학기간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(2015. 6~8)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상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팀당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4~6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제 </a:t>
            </a: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7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</a:t>
            </a:r>
            <a:r>
              <a:rPr lang="ko-KR" altLang="en-US" sz="3200" b="1" dirty="0">
                <a:latin typeface="+mj-ea"/>
              </a:rPr>
              <a:t>항법 시스템 설계 예시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pic>
        <p:nvPicPr>
          <p:cNvPr id="12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918" y="1507132"/>
            <a:ext cx="1675994" cy="16661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424785" y="2266216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8" name="Straight Arrow Connector 7"/>
          <p:cNvCxnSpPr>
            <a:stCxn id="12" idx="0"/>
          </p:cNvCxnSpPr>
          <p:nvPr/>
        </p:nvCxnSpPr>
        <p:spPr>
          <a:xfrm>
            <a:off x="2540000" y="2340217"/>
            <a:ext cx="4415964" cy="8728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16907" y="31591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7260764" y="2552704"/>
            <a:ext cx="211961" cy="508000"/>
          </a:xfrm>
          <a:custGeom>
            <a:avLst/>
            <a:gdLst>
              <a:gd name="connsiteX0" fmla="*/ 0 w 211961"/>
              <a:gd name="connsiteY0" fmla="*/ 508000 h 508000"/>
              <a:gd name="connsiteX1" fmla="*/ 203200 w 211961"/>
              <a:gd name="connsiteY1" fmla="*/ 228600 h 508000"/>
              <a:gd name="connsiteX2" fmla="*/ 177800 w 211961"/>
              <a:gd name="connsiteY2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61" h="508000">
                <a:moveTo>
                  <a:pt x="0" y="508000"/>
                </a:moveTo>
                <a:cubicBezTo>
                  <a:pt x="86783" y="410633"/>
                  <a:pt x="173567" y="313267"/>
                  <a:pt x="203200" y="228600"/>
                </a:cubicBezTo>
                <a:cubicBezTo>
                  <a:pt x="232833" y="143933"/>
                  <a:pt x="177800" y="0"/>
                  <a:pt x="177800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369971" y="4220237"/>
            <a:ext cx="7324086" cy="1062963"/>
            <a:chOff x="914400" y="4149278"/>
            <a:chExt cx="8235228" cy="1282700"/>
          </a:xfrm>
        </p:grpSpPr>
        <p:sp>
          <p:nvSpPr>
            <p:cNvPr id="3" name="Rectangle 2"/>
            <p:cNvSpPr/>
            <p:nvPr/>
          </p:nvSpPr>
          <p:spPr>
            <a:xfrm>
              <a:off x="914400" y="4149278"/>
              <a:ext cx="2197100" cy="1282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목적지 이동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33464" y="4149278"/>
              <a:ext cx="2197100" cy="1282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항법 정보 </a:t>
              </a:r>
              <a:endParaRPr lang="en-US" altLang="ko-KR" sz="2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확인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52528" y="4149278"/>
              <a:ext cx="2197100" cy="1282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오차 보정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233484" y="4412803"/>
              <a:ext cx="577995" cy="755650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267305" y="4412803"/>
              <a:ext cx="577995" cy="755650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23230" y="208565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j-ea"/>
                <a:ea typeface="+mj-ea"/>
              </a:rPr>
              <a:t>원래 목적지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4393" y="3112185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5050"/>
                </a:solidFill>
                <a:latin typeface="+mj-ea"/>
                <a:ea typeface="+mj-ea"/>
              </a:rPr>
              <a:t>실제 도착위치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87239" y="260085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오차 보정</a:t>
            </a:r>
          </a:p>
        </p:txBody>
      </p:sp>
      <p:cxnSp>
        <p:nvCxnSpPr>
          <p:cNvPr id="33" name="Straight Arrow Connector 32"/>
          <p:cNvCxnSpPr>
            <a:stCxn id="12" idx="0"/>
            <a:endCxn id="6" idx="2"/>
          </p:cNvCxnSpPr>
          <p:nvPr/>
        </p:nvCxnSpPr>
        <p:spPr>
          <a:xfrm>
            <a:off x="2540000" y="2340217"/>
            <a:ext cx="4884785" cy="15999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88843" y="188872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명령 경로</a:t>
            </a:r>
          </a:p>
        </p:txBody>
      </p:sp>
      <p:sp>
        <p:nvSpPr>
          <p:cNvPr id="35" name="TextBox 34"/>
          <p:cNvSpPr txBox="1"/>
          <p:nvPr/>
        </p:nvSpPr>
        <p:spPr>
          <a:xfrm rot="642593">
            <a:off x="3979650" y="286064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실제 이동 경로</a:t>
            </a:r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1553563" y="5642203"/>
            <a:ext cx="6725931" cy="41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+mj-ea"/>
                <a:ea typeface="+mj-ea"/>
              </a:rPr>
              <a:t>※ </a:t>
            </a:r>
            <a:r>
              <a:rPr lang="ko-KR" altLang="en-US" sz="2000" dirty="0">
                <a:latin typeface="+mj-ea"/>
                <a:ea typeface="+mj-ea"/>
              </a:rPr>
              <a:t>항법 정보에 오차가 있을 수 있음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01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TCP/IP </a:t>
            </a:r>
            <a:r>
              <a:rPr lang="ko-KR" altLang="en-US" sz="3200" b="1" dirty="0">
                <a:latin typeface="+mj-ea"/>
              </a:rPr>
              <a:t>접근 방법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6765" y="5688431"/>
            <a:ext cx="372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ARDrone_SDK_1_7_Developer_Guide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666" y="1445151"/>
            <a:ext cx="3396222" cy="4243280"/>
          </a:xfrm>
          <a:prstGeom prst="rect">
            <a:avLst/>
          </a:prstGeom>
        </p:spPr>
      </p:pic>
      <p:sp>
        <p:nvSpPr>
          <p:cNvPr id="24" name="내용 개체 틀 1"/>
          <p:cNvSpPr txBox="1">
            <a:spLocks/>
          </p:cNvSpPr>
          <p:nvPr/>
        </p:nvSpPr>
        <p:spPr>
          <a:xfrm>
            <a:off x="4279738" y="1323375"/>
            <a:ext cx="4769372" cy="497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Page 68 – 88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TCP/IP Socket</a:t>
            </a:r>
            <a:r>
              <a:rPr lang="ko-KR" altLang="en-US" sz="2400" dirty="0">
                <a:latin typeface="+mj-ea"/>
                <a:ea typeface="+mj-ea"/>
              </a:rPr>
              <a:t>을 통한 </a:t>
            </a:r>
            <a:r>
              <a:rPr lang="en-US" altLang="ko-KR" sz="2400" dirty="0">
                <a:latin typeface="+mj-ea"/>
                <a:ea typeface="+mj-ea"/>
              </a:rPr>
              <a:t>AT Command List </a:t>
            </a:r>
            <a:r>
              <a:rPr lang="ko-KR" altLang="en-US" sz="2400" dirty="0">
                <a:latin typeface="+mj-ea"/>
                <a:ea typeface="+mj-ea"/>
              </a:rPr>
              <a:t>제공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 err="1">
                <a:latin typeface="+mj-ea"/>
                <a:ea typeface="+mj-ea"/>
              </a:rPr>
              <a:t>ARDrone.m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파일 수정을 통해 적용 가능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0133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AR Drone TCP/IP </a:t>
            </a:r>
            <a:r>
              <a:rPr lang="ko-KR" altLang="en-US" sz="3200" b="1" dirty="0">
                <a:latin typeface="+mj-ea"/>
              </a:rPr>
              <a:t>접근 방법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06" r="6080" b="73812"/>
          <a:stretch/>
        </p:blipFill>
        <p:spPr>
          <a:xfrm>
            <a:off x="1035941" y="2771007"/>
            <a:ext cx="4315626" cy="922945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5888052" y="1323375"/>
            <a:ext cx="3606326" cy="4972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SDK Guide, Page 73 </a:t>
            </a:r>
            <a:r>
              <a:rPr lang="en-US" altLang="ko-KR" sz="2400" dirty="0" err="1">
                <a:latin typeface="+mj-ea"/>
                <a:ea typeface="+mj-ea"/>
              </a:rPr>
              <a:t>altitude_max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조절 명령에 대한 설명 제공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takeoff </a:t>
            </a:r>
            <a:r>
              <a:rPr lang="ko-KR" altLang="en-US" sz="2400" dirty="0">
                <a:latin typeface="+mj-ea"/>
                <a:ea typeface="+mj-ea"/>
              </a:rPr>
              <a:t>높이 조절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290718208 </a:t>
            </a:r>
            <a:r>
              <a:rPr lang="ko-KR" altLang="en-US" sz="2400" dirty="0">
                <a:latin typeface="+mj-ea"/>
                <a:ea typeface="+mj-ea"/>
              </a:rPr>
              <a:t>는 </a:t>
            </a:r>
            <a:r>
              <a:rPr lang="en-US" altLang="ko-KR" sz="2400" dirty="0">
                <a:latin typeface="+mj-ea"/>
                <a:ea typeface="+mj-ea"/>
              </a:rPr>
              <a:t>16</a:t>
            </a:r>
            <a:r>
              <a:rPr lang="ko-KR" altLang="en-US" sz="2400" dirty="0">
                <a:latin typeface="+mj-ea"/>
                <a:ea typeface="+mj-ea"/>
              </a:rPr>
              <a:t>진수로 </a:t>
            </a:r>
            <a:r>
              <a:rPr lang="en-US" altLang="ko-KR" sz="2400" dirty="0">
                <a:latin typeface="+mj-ea"/>
                <a:ea typeface="+mj-ea"/>
              </a:rPr>
              <a:t>11540200 </a:t>
            </a:r>
            <a:r>
              <a:rPr lang="ko-KR" altLang="en-US" sz="2400" dirty="0">
                <a:latin typeface="+mj-ea"/>
                <a:ea typeface="+mj-ea"/>
              </a:rPr>
              <a:t>으로 </a:t>
            </a:r>
            <a:r>
              <a:rPr lang="en-US" altLang="ko-KR" sz="2400" dirty="0">
                <a:latin typeface="+mj-ea"/>
                <a:ea typeface="+mj-ea"/>
              </a:rPr>
              <a:t>2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en-US" altLang="ko-KR" sz="2400" dirty="0">
                <a:latin typeface="+mj-ea"/>
                <a:ea typeface="+mj-ea"/>
              </a:rPr>
              <a:t>9</a:t>
            </a:r>
            <a:r>
              <a:rPr lang="ko-KR" altLang="en-US" sz="2400" dirty="0">
                <a:latin typeface="+mj-ea"/>
                <a:ea typeface="+mj-ea"/>
              </a:rPr>
              <a:t>승수의 자리가 </a:t>
            </a: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에 해당한다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11540000 : Land</a:t>
            </a:r>
          </a:p>
          <a:p>
            <a:r>
              <a:rPr lang="en-US" altLang="ko-KR" sz="2400" dirty="0">
                <a:latin typeface="+mj-ea"/>
                <a:ea typeface="+mj-ea"/>
              </a:rPr>
              <a:t>11540200 : Takeoff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92260" y="3300886"/>
            <a:ext cx="30850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13" y="1142764"/>
            <a:ext cx="4196811" cy="149142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2192260" y="3504561"/>
            <a:ext cx="10997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41" y="3742710"/>
            <a:ext cx="3934616" cy="25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64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75878" y="2113725"/>
            <a:ext cx="8543925" cy="202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75" b="1" dirty="0">
                <a:latin typeface="+mj-ea"/>
                <a:ea typeface="+mj-ea"/>
                <a:cs typeface="+mj-cs"/>
              </a:rPr>
              <a:t>대회 진행 규칙</a:t>
            </a:r>
            <a:endParaRPr kumimoji="0" lang="ko-KR" altLang="en-US" sz="487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cxnSp>
        <p:nvCxnSpPr>
          <p:cNvPr id="8" name="Straight Connector 6"/>
          <p:cNvCxnSpPr/>
          <p:nvPr/>
        </p:nvCxnSpPr>
        <p:spPr>
          <a:xfrm>
            <a:off x="2772026" y="3767274"/>
            <a:ext cx="436900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91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7480330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대회 진행 규칙</a:t>
            </a: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686666" y="336732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휴대폰 조작 </a:t>
            </a:r>
            <a:r>
              <a:rPr lang="ko-KR" altLang="en-US" b="1" dirty="0" err="1"/>
              <a:t>레이싱</a:t>
            </a:r>
            <a:r>
              <a:rPr lang="ko-KR" altLang="en-US" b="1" dirty="0"/>
              <a:t> 규칙</a:t>
            </a:r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6" y="1631643"/>
            <a:ext cx="5627458" cy="3566376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625233" y="1633803"/>
            <a:ext cx="2671622" cy="4202975"/>
          </a:xfrm>
        </p:spPr>
        <p:txBody>
          <a:bodyPr>
            <a:norm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카메라 화면을 통해서 </a:t>
            </a:r>
            <a:r>
              <a:rPr lang="ko-KR" altLang="en-US" sz="2300" dirty="0" err="1">
                <a:latin typeface="+mj-ea"/>
                <a:ea typeface="+mj-ea"/>
              </a:rPr>
              <a:t>레이싱</a:t>
            </a:r>
            <a:r>
              <a:rPr lang="ko-KR" altLang="en-US" sz="2300" dirty="0">
                <a:latin typeface="+mj-ea"/>
                <a:ea typeface="+mj-ea"/>
              </a:rPr>
              <a:t> 진행</a:t>
            </a:r>
            <a:endParaRPr lang="en-US" altLang="ko-KR" sz="2300" dirty="0">
              <a:latin typeface="+mj-ea"/>
              <a:ea typeface="+mj-ea"/>
            </a:endParaRPr>
          </a:p>
          <a:p>
            <a:endParaRPr lang="en-US" altLang="ko-KR" sz="2300" dirty="0">
              <a:latin typeface="+mj-ea"/>
              <a:ea typeface="+mj-ea"/>
            </a:endParaRPr>
          </a:p>
          <a:p>
            <a:r>
              <a:rPr lang="ko-KR" altLang="en-US" sz="2300" dirty="0">
                <a:latin typeface="+mj-ea"/>
                <a:ea typeface="+mj-ea"/>
              </a:rPr>
              <a:t>경기장에서 등지고 휴대폰을 통해 컨트롤하여 경기 수행</a:t>
            </a:r>
            <a:endParaRPr lang="en-US" altLang="ko-KR" sz="2300" dirty="0">
              <a:latin typeface="+mj-ea"/>
              <a:ea typeface="+mj-ea"/>
            </a:endParaRPr>
          </a:p>
          <a:p>
            <a:endParaRPr lang="en-US" altLang="ko-KR" sz="2300" dirty="0">
              <a:latin typeface="+mj-ea"/>
              <a:ea typeface="+mj-ea"/>
            </a:endParaRPr>
          </a:p>
          <a:p>
            <a:r>
              <a:rPr lang="ko-KR" altLang="en-US" sz="2300" dirty="0">
                <a:latin typeface="+mj-ea"/>
                <a:ea typeface="+mj-ea"/>
              </a:rPr>
              <a:t>바닥 카메라와</a:t>
            </a:r>
            <a:r>
              <a:rPr lang="en-US" altLang="ko-KR" sz="2300" dirty="0">
                <a:latin typeface="+mj-ea"/>
                <a:ea typeface="+mj-ea"/>
              </a:rPr>
              <a:t>, </a:t>
            </a:r>
            <a:r>
              <a:rPr lang="ko-KR" altLang="en-US" sz="2300" dirty="0">
                <a:latin typeface="+mj-ea"/>
                <a:ea typeface="+mj-ea"/>
              </a:rPr>
              <a:t>전방 카메라 이용</a:t>
            </a:r>
          </a:p>
        </p:txBody>
      </p:sp>
    </p:spTree>
    <p:extLst>
      <p:ext uri="{BB962C8B-B14F-4D97-AF65-F5344CB8AC3E}">
        <p14:creationId xmlns:p14="http://schemas.microsoft.com/office/powerpoint/2010/main" val="28215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latin typeface="+mj-ea"/>
              </a:rPr>
              <a:t>매트랩</a:t>
            </a:r>
            <a:r>
              <a:rPr lang="ko-KR" altLang="en-US" sz="3200" b="1" dirty="0">
                <a:latin typeface="+mj-ea"/>
              </a:rPr>
              <a:t> </a:t>
            </a:r>
            <a:r>
              <a:rPr lang="ko-KR" altLang="en-US" sz="3200" b="1" dirty="0" err="1">
                <a:latin typeface="+mj-ea"/>
              </a:rPr>
              <a:t>레이싱</a:t>
            </a:r>
            <a:r>
              <a:rPr lang="ko-KR" altLang="en-US" sz="3200" b="1" dirty="0">
                <a:latin typeface="+mj-ea"/>
              </a:rPr>
              <a:t> </a:t>
            </a:r>
            <a:r>
              <a:rPr lang="en-US" altLang="ko-KR" sz="3200" b="1" dirty="0">
                <a:latin typeface="+mj-ea"/>
              </a:rPr>
              <a:t>– </a:t>
            </a:r>
            <a:r>
              <a:rPr lang="ko-KR" altLang="en-US" sz="3200" b="1" dirty="0">
                <a:latin typeface="+mj-ea"/>
              </a:rPr>
              <a:t>모양 그리기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497430" y="1828801"/>
            <a:ext cx="2733161" cy="4351337"/>
          </a:xfrm>
        </p:spPr>
        <p:txBody>
          <a:bodyPr/>
          <a:lstStyle/>
          <a:p>
            <a:r>
              <a:rPr lang="ko-KR" altLang="en-US" dirty="0"/>
              <a:t>다음 모양으로 </a:t>
            </a:r>
            <a:r>
              <a:rPr lang="ko-KR" altLang="en-US" dirty="0" err="1"/>
              <a:t>쿼드콥터를</a:t>
            </a:r>
            <a:r>
              <a:rPr lang="ko-KR" altLang="en-US" dirty="0"/>
              <a:t> 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매트랩</a:t>
            </a:r>
            <a:r>
              <a:rPr lang="ko-KR" altLang="en-US" dirty="0"/>
              <a:t> 코드를 통해 </a:t>
            </a:r>
            <a:r>
              <a:rPr lang="ko-KR" altLang="en-US" dirty="0" err="1"/>
              <a:t>동작해야하며</a:t>
            </a:r>
            <a:r>
              <a:rPr lang="en-US" altLang="ko-KR" dirty="0"/>
              <a:t> </a:t>
            </a:r>
            <a:r>
              <a:rPr lang="ko-KR" altLang="en-US" dirty="0"/>
              <a:t>원격 조정 허용 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move </a:t>
            </a:r>
            <a:r>
              <a:rPr lang="ko-KR" altLang="en-US" dirty="0"/>
              <a:t>함수를 통해 구현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160" y="2292933"/>
            <a:ext cx="538961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00" dirty="0"/>
              <a:t>∞ </a:t>
            </a:r>
            <a:r>
              <a:rPr lang="en-US" altLang="ko-KR" sz="2400" dirty="0"/>
              <a:t>or</a:t>
            </a:r>
            <a:r>
              <a:rPr lang="ko-KR" altLang="en-US" sz="16600" dirty="0"/>
              <a:t> </a:t>
            </a:r>
            <a:r>
              <a:rPr lang="en-US" altLang="ko-KR" sz="16600" dirty="0"/>
              <a:t>00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798744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 txBox="1">
            <a:spLocks/>
          </p:cNvSpPr>
          <p:nvPr/>
        </p:nvSpPr>
        <p:spPr>
          <a:xfrm>
            <a:off x="686666" y="351246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latin typeface="+mj-ea"/>
              </a:rPr>
              <a:t>매트랩</a:t>
            </a:r>
            <a:r>
              <a:rPr lang="ko-KR" altLang="en-US" sz="3200" b="1" dirty="0">
                <a:latin typeface="+mj-ea"/>
              </a:rPr>
              <a:t> </a:t>
            </a:r>
            <a:r>
              <a:rPr lang="ko-KR" altLang="en-US" sz="3200" b="1" dirty="0" err="1">
                <a:latin typeface="+mj-ea"/>
              </a:rPr>
              <a:t>레이싱</a:t>
            </a:r>
            <a:r>
              <a:rPr lang="ko-KR" altLang="en-US" sz="3200" b="1" dirty="0">
                <a:latin typeface="+mj-ea"/>
              </a:rPr>
              <a:t> 규칙</a:t>
            </a:r>
            <a:endParaRPr lang="en-US" altLang="ko-KR" sz="3200" b="1" dirty="0">
              <a:latin typeface="+mj-ea"/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7642703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프로그램 설계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013812" y="1687373"/>
            <a:ext cx="4231301" cy="375814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쿼드콥터의</a:t>
            </a:r>
            <a:r>
              <a:rPr lang="ko-KR" altLang="en-US" dirty="0"/>
              <a:t> 진행 상항을 관찰하며 </a:t>
            </a:r>
            <a:r>
              <a:rPr lang="ko-KR" altLang="en-US" dirty="0" err="1"/>
              <a:t>매트랩</a:t>
            </a:r>
            <a:r>
              <a:rPr lang="ko-KR" altLang="en-US" dirty="0"/>
              <a:t> 키보드 원격 조작을 통해 진행 가능 </a:t>
            </a:r>
            <a:r>
              <a:rPr lang="en-US" altLang="ko-KR" dirty="0"/>
              <a:t>– </a:t>
            </a:r>
            <a:r>
              <a:rPr lang="ko-KR" altLang="en-US" dirty="0"/>
              <a:t> 방법 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매트랩</a:t>
            </a:r>
            <a:r>
              <a:rPr lang="ko-KR" altLang="en-US" dirty="0"/>
              <a:t> 코드 </a:t>
            </a:r>
            <a:r>
              <a:rPr lang="ko-KR" altLang="en-US" dirty="0" err="1"/>
              <a:t>시퀸스를</a:t>
            </a:r>
            <a:r>
              <a:rPr lang="ko-KR" altLang="en-US" dirty="0"/>
              <a:t> 통하여 </a:t>
            </a:r>
            <a:r>
              <a:rPr lang="ko-KR" altLang="en-US" dirty="0" err="1"/>
              <a:t>레이싱을</a:t>
            </a:r>
            <a:r>
              <a:rPr lang="ko-KR" altLang="en-US" dirty="0"/>
              <a:t> 진행 가능 </a:t>
            </a:r>
            <a:r>
              <a:rPr lang="en-US" altLang="ko-KR" dirty="0"/>
              <a:t>– </a:t>
            </a:r>
            <a:r>
              <a:rPr lang="ko-KR" altLang="en-US" dirty="0"/>
              <a:t> 방법 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가지 방법 중 어떠한 방법으로 진행하여도 상관없습니다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0" y="2317911"/>
            <a:ext cx="3797719" cy="24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28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29567" y="2339214"/>
            <a:ext cx="3646866" cy="141793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latin typeface="+mj-ea"/>
                <a:ea typeface="+mj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154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110156" y="1863202"/>
            <a:ext cx="4742719" cy="439231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1)  </a:t>
            </a:r>
            <a:r>
              <a:rPr lang="ko-KR" altLang="en-US" sz="1600" b="1" dirty="0">
                <a:latin typeface="+mn-ea"/>
              </a:rPr>
              <a:t>도착 시간 </a:t>
            </a:r>
            <a:endParaRPr lang="en-US" altLang="ko-KR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dirty="0">
                <a:latin typeface="+mn-ea"/>
              </a:rPr>
              <a:t>    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빨리 착륙한 순서대로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2)  </a:t>
            </a:r>
            <a:r>
              <a:rPr lang="ko-KR" altLang="en-US" sz="1600" b="1" dirty="0">
                <a:latin typeface="+mn-ea"/>
              </a:rPr>
              <a:t>이동 거리</a:t>
            </a:r>
            <a:endParaRPr lang="en-US" altLang="ko-KR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dirty="0">
                <a:latin typeface="+mn-ea"/>
              </a:rPr>
              <a:t>    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장애물 통과하며 이동한 거리에 따른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3)  </a:t>
            </a:r>
            <a:r>
              <a:rPr lang="ko-KR" altLang="en-US" sz="1600" b="1" dirty="0">
                <a:latin typeface="+mn-ea"/>
              </a:rPr>
              <a:t>착륙 정확도</a:t>
            </a:r>
            <a:endParaRPr lang="en-US" altLang="ko-KR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dirty="0">
                <a:latin typeface="+mn-ea"/>
              </a:rPr>
              <a:t>    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착륙  위치에 따른 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4)  </a:t>
            </a:r>
            <a:r>
              <a:rPr lang="ko-KR" altLang="en-US" sz="1600" b="1" dirty="0" err="1">
                <a:latin typeface="+mn-ea"/>
              </a:rPr>
              <a:t>통과형</a:t>
            </a:r>
            <a:r>
              <a:rPr lang="ko-KR" altLang="en-US" sz="1600" b="1" dirty="0">
                <a:latin typeface="+mn-ea"/>
              </a:rPr>
              <a:t> 장애물 통과 여부</a:t>
            </a:r>
            <a:endParaRPr lang="en-US" altLang="ko-KR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dirty="0">
                <a:latin typeface="+mn-ea"/>
              </a:rPr>
              <a:t>    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통과형</a:t>
            </a:r>
            <a:r>
              <a:rPr lang="ko-KR" altLang="en-US" sz="1400" dirty="0">
                <a:latin typeface="+mn-ea"/>
              </a:rPr>
              <a:t> 장애물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훌라후프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통과 시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5) </a:t>
            </a:r>
            <a:r>
              <a:rPr lang="ko-KR" altLang="en-US" sz="1600" b="1" dirty="0">
                <a:latin typeface="+mn-ea"/>
              </a:rPr>
              <a:t>모양 그리기 </a:t>
            </a:r>
            <a:endParaRPr lang="en-US" altLang="ko-KR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dirty="0">
                <a:latin typeface="+mn-ea"/>
              </a:rPr>
              <a:t>    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∞ 또는 </a:t>
            </a:r>
            <a:r>
              <a:rPr lang="en-US" altLang="ko-KR" sz="1400" dirty="0">
                <a:latin typeface="+mn-ea"/>
              </a:rPr>
              <a:t>00 </a:t>
            </a:r>
            <a:r>
              <a:rPr lang="ko-KR" altLang="en-US" sz="1400" dirty="0">
                <a:latin typeface="+mn-ea"/>
              </a:rPr>
              <a:t>모양의 정확도에 따라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 dirty="0">
              <a:latin typeface="+mn-ea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latin typeface="+mn-ea"/>
              </a:rPr>
              <a:t>6) </a:t>
            </a:r>
            <a:r>
              <a:rPr lang="ko-KR" altLang="en-US" sz="1600" b="1" dirty="0">
                <a:latin typeface="+mn-ea"/>
              </a:rPr>
              <a:t>자유 주제</a:t>
            </a:r>
            <a:endParaRPr lang="en-US" altLang="ko-KR" sz="1600" b="1" dirty="0">
              <a:latin typeface="+mn-ea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dirty="0">
                <a:latin typeface="+mn-ea"/>
              </a:rPr>
              <a:t>     : </a:t>
            </a:r>
            <a:r>
              <a:rPr lang="ko-KR" altLang="en-US" sz="1400" dirty="0">
                <a:latin typeface="+mn-ea"/>
              </a:rPr>
              <a:t>기술 독창성 및 난이도에 따른 점수 부여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ko-KR" sz="1400" dirty="0">
                <a:latin typeface="+mn-ea"/>
              </a:rPr>
            </a:br>
            <a:endParaRPr lang="en-US" altLang="ko-KR" sz="100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1" dirty="0">
                <a:latin typeface="+mn-ea"/>
              </a:rPr>
              <a:t>※ </a:t>
            </a:r>
            <a:r>
              <a:rPr lang="ko-KR" altLang="en-US" sz="1400" b="1" dirty="0" err="1">
                <a:latin typeface="+mn-ea"/>
              </a:rPr>
              <a:t>팀당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번 시도하여 높은 점수로 평가</a:t>
            </a:r>
            <a:endParaRPr lang="en-US" altLang="ko-KR" sz="1400" b="1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69365" y="1879324"/>
          <a:ext cx="4495799" cy="430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77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세부 평가 항목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점수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3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핸드폰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레이싱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도착 시간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이동 거리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40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착륙 정확도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통과형</a:t>
                      </a: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 장애물 통과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93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매트랩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레이싱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도착 시간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이동 거리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착륙 정확도</a:t>
                      </a:r>
                      <a:endParaRPr lang="en-US" altLang="ko-KR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통과행</a:t>
                      </a: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 장애물 통과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모양 그리기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700" b="1" dirty="0">
                        <a:latin typeface="+mn-ea"/>
                        <a:ea typeface="+mn-ea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9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자유주제</a:t>
                      </a:r>
                      <a:endParaRPr lang="en-US" altLang="ko-KR" sz="1700" b="1" dirty="0"/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창의적 </a:t>
                      </a:r>
                      <a:r>
                        <a:rPr lang="ko-KR" altLang="en-US" sz="1700" b="1" dirty="0" err="1">
                          <a:latin typeface="+mn-ea"/>
                          <a:ea typeface="+mn-ea"/>
                        </a:rPr>
                        <a:t>쿼드콥터</a:t>
                      </a: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 시범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점수 기준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9512" y="1250961"/>
            <a:ext cx="9356764" cy="453183"/>
          </a:xfrm>
          <a:prstGeom prst="rect">
            <a:avLst/>
          </a:prstGeom>
          <a:solidFill>
            <a:srgbClr val="0070C0"/>
          </a:solidFill>
        </p:spPr>
        <p:txBody>
          <a:bodyPr wrap="square" lIns="36000" tIns="72000" rIns="36000" bIns="72000">
            <a:spAutoFit/>
          </a:bodyPr>
          <a:lstStyle/>
          <a:p>
            <a:pPr algn="ctr" latinLnBrk="0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핸드폰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레이싱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 +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매트랩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레이싱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 +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자유 주제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(100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 = 300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점</a:t>
            </a:r>
            <a:endParaRPr lang="ko-KR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5054486" y="5889984"/>
            <a:ext cx="4602661" cy="58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957" y="6181442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변경될 가능성이 있음</a:t>
            </a:r>
          </a:p>
        </p:txBody>
      </p:sp>
    </p:spTree>
    <p:extLst>
      <p:ext uri="{BB962C8B-B14F-4D97-AF65-F5344CB8AC3E}">
        <p14:creationId xmlns:p14="http://schemas.microsoft.com/office/powerpoint/2010/main" val="81186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937" y="1525245"/>
            <a:ext cx="6617811" cy="435133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10800000">
            <a:off x="2914061" y="3870834"/>
            <a:ext cx="2772243" cy="1059457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3663" y="4607125"/>
            <a:ext cx="877163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수평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장애물</a:t>
            </a:r>
          </a:p>
        </p:txBody>
      </p:sp>
      <p:sp>
        <p:nvSpPr>
          <p:cNvPr id="9" name="Freeform 8"/>
          <p:cNvSpPr/>
          <p:nvPr/>
        </p:nvSpPr>
        <p:spPr>
          <a:xfrm>
            <a:off x="5324558" y="1811841"/>
            <a:ext cx="1336295" cy="533006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6334" y="1525245"/>
            <a:ext cx="1651414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통과형 장애물</a:t>
            </a:r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선택형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2399657" y="3670151"/>
            <a:ext cx="1053490" cy="360306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2494" y="3698044"/>
            <a:ext cx="877163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수직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장애물</a:t>
            </a:r>
          </a:p>
        </p:txBody>
      </p:sp>
      <p:sp>
        <p:nvSpPr>
          <p:cNvPr id="14" name="Freeform 13"/>
          <p:cNvSpPr/>
          <p:nvPr/>
        </p:nvSpPr>
        <p:spPr>
          <a:xfrm rot="10800000" flipV="1">
            <a:off x="1864472" y="2344847"/>
            <a:ext cx="1018040" cy="389060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7308" y="2023323"/>
            <a:ext cx="877163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착륙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포인트</a:t>
            </a:r>
          </a:p>
        </p:txBody>
      </p:sp>
      <p:sp>
        <p:nvSpPr>
          <p:cNvPr id="18" name="Freeform 17"/>
          <p:cNvSpPr/>
          <p:nvPr/>
        </p:nvSpPr>
        <p:spPr>
          <a:xfrm rot="10800000" flipH="1">
            <a:off x="7152540" y="4892878"/>
            <a:ext cx="1272487" cy="486301"/>
          </a:xfrm>
          <a:custGeom>
            <a:avLst/>
            <a:gdLst>
              <a:gd name="connsiteX0" fmla="*/ 0 w 1305098"/>
              <a:gd name="connsiteY0" fmla="*/ 498764 h 498764"/>
              <a:gd name="connsiteX1" fmla="*/ 498764 w 1305098"/>
              <a:gd name="connsiteY1" fmla="*/ 0 h 498764"/>
              <a:gd name="connsiteX2" fmla="*/ 1305098 w 1305098"/>
              <a:gd name="connsiteY2" fmla="*/ 0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98" h="498764">
                <a:moveTo>
                  <a:pt x="0" y="498764"/>
                </a:moveTo>
                <a:lnTo>
                  <a:pt x="498764" y="0"/>
                </a:lnTo>
                <a:lnTo>
                  <a:pt x="1305098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5089" y="5056014"/>
            <a:ext cx="877163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출발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포인트</a:t>
            </a:r>
          </a:p>
        </p:txBody>
      </p:sp>
      <p:sp>
        <p:nvSpPr>
          <p:cNvPr id="20" name="Oval 19"/>
          <p:cNvSpPr/>
          <p:nvPr/>
        </p:nvSpPr>
        <p:spPr>
          <a:xfrm>
            <a:off x="6948878" y="4713231"/>
            <a:ext cx="226946" cy="2170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경기장 소개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</p:spTree>
    <p:extLst>
      <p:ext uri="{BB962C8B-B14F-4D97-AF65-F5344CB8AC3E}">
        <p14:creationId xmlns:p14="http://schemas.microsoft.com/office/powerpoint/2010/main" val="227896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경기 내용 </a:t>
            </a:r>
            <a:r>
              <a:rPr lang="en-US" altLang="ko-KR" sz="3600" b="1" dirty="0">
                <a:latin typeface="+mj-ea"/>
              </a:rPr>
              <a:t>( </a:t>
            </a:r>
            <a:r>
              <a:rPr lang="ko-KR" altLang="en-US" sz="3600" b="1" dirty="0">
                <a:latin typeface="+mj-ea"/>
              </a:rPr>
              <a:t>동영상 </a:t>
            </a:r>
            <a:r>
              <a:rPr lang="en-US" altLang="ko-KR" sz="3600" b="1" dirty="0">
                <a:latin typeface="+mj-ea"/>
              </a:rPr>
              <a:t>1 )</a:t>
            </a:r>
            <a:endParaRPr lang="ko-KR" altLang="en-US" sz="3600" b="1" dirty="0">
              <a:latin typeface="+mj-ea"/>
            </a:endParaRPr>
          </a:p>
        </p:txBody>
      </p:sp>
      <p:pic>
        <p:nvPicPr>
          <p:cNvPr id="4" name="stadium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638" y="146774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경기 내용 </a:t>
            </a:r>
            <a:r>
              <a:rPr lang="en-US" altLang="ko-KR" sz="3600" b="1" dirty="0">
                <a:latin typeface="+mj-ea"/>
              </a:rPr>
              <a:t>( </a:t>
            </a:r>
            <a:r>
              <a:rPr lang="ko-KR" altLang="en-US" sz="3600" b="1" dirty="0">
                <a:latin typeface="+mj-ea"/>
              </a:rPr>
              <a:t>동영상 </a:t>
            </a:r>
            <a:r>
              <a:rPr lang="en-US" altLang="ko-KR" sz="3600" b="1" dirty="0">
                <a:latin typeface="+mj-ea"/>
              </a:rPr>
              <a:t>2 )</a:t>
            </a:r>
            <a:endParaRPr lang="ko-KR" altLang="en-US" sz="3600" b="1" dirty="0">
              <a:latin typeface="+mj-ea"/>
            </a:endParaRPr>
          </a:p>
        </p:txBody>
      </p:sp>
      <p:pic>
        <p:nvPicPr>
          <p:cNvPr id="3" name="stadi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0868" y="1450731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8069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686666" y="365760"/>
            <a:ext cx="6442797" cy="6486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경기장 도면 </a:t>
            </a: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813181" y="443250"/>
            <a:ext cx="2092819" cy="6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+mn-ea"/>
                <a:ea typeface="+mn-ea"/>
              </a:rPr>
              <a:t>대회 소개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557348" y="5498016"/>
            <a:ext cx="1707271" cy="71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+mj-ea"/>
                <a:ea typeface="+mj-ea"/>
              </a:rPr>
              <a:t>단위 </a:t>
            </a:r>
            <a:r>
              <a:rPr lang="en-US" altLang="ko-KR" sz="2000" dirty="0">
                <a:latin typeface="+mj-ea"/>
                <a:ea typeface="+mj-ea"/>
              </a:rPr>
              <a:t>(mm)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6475331" y="5714855"/>
            <a:ext cx="3428528" cy="582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최종 규격은 조금 변경될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EDEDD6"/>
              </a:clrFrom>
              <a:clrTo>
                <a:srgbClr val="EDED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002" y="1308742"/>
            <a:ext cx="6185346" cy="46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6917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>
          <a:defRPr sz="1200" b="1" dirty="0">
            <a:solidFill>
              <a:schemeClr val="tx1"/>
            </a:solidFill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3246</TotalTime>
  <Words>1384</Words>
  <Application>Microsoft Macintosh PowerPoint</Application>
  <PresentationFormat>A4 Paper (210x297 mm)</PresentationFormat>
  <Paragraphs>407</Paragraphs>
  <Slides>47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연세대 전기전자 1학년 창의 경진대회</vt:lpstr>
      <vt:lpstr>  목차</vt:lpstr>
      <vt:lpstr>대회 소개</vt:lpstr>
      <vt:lpstr>경기 내용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Motion을 이용한 제스처 인식</dc:title>
  <dc:creator>박준우</dc:creator>
  <cp:lastModifiedBy>JONGO SAID SALUM</cp:lastModifiedBy>
  <cp:revision>154</cp:revision>
  <dcterms:created xsi:type="dcterms:W3CDTF">2015-05-04T11:36:14Z</dcterms:created>
  <dcterms:modified xsi:type="dcterms:W3CDTF">2022-02-10T16:44:51Z</dcterms:modified>
</cp:coreProperties>
</file>